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82" r:id="rId9"/>
    <p:sldId id="270" r:id="rId10"/>
    <p:sldId id="265" r:id="rId11"/>
    <p:sldId id="266" r:id="rId12"/>
    <p:sldId id="267" r:id="rId13"/>
    <p:sldId id="281" r:id="rId14"/>
    <p:sldId id="269" r:id="rId15"/>
    <p:sldId id="271" r:id="rId16"/>
    <p:sldId id="273" r:id="rId17"/>
    <p:sldId id="274" r:id="rId18"/>
    <p:sldId id="277" r:id="rId19"/>
    <p:sldId id="278" r:id="rId20"/>
    <p:sldId id="276" r:id="rId21"/>
    <p:sldId id="279" r:id="rId22"/>
    <p:sldId id="283" r:id="rId2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109" autoAdjust="0"/>
  </p:normalViewPr>
  <p:slideViewPr>
    <p:cSldViewPr>
      <p:cViewPr varScale="1">
        <p:scale>
          <a:sx n="73" d="100"/>
          <a:sy n="73" d="100"/>
        </p:scale>
        <p:origin x="-10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EFBE0-3EC3-4C4F-898B-A553D5935AFD}" type="datetimeFigureOut">
              <a:rPr lang="pt-BR" smtClean="0"/>
              <a:pPr/>
              <a:t>8/7/2005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B8A1C-EE40-4067-86A3-84FEE18A28A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8A1C-EE40-4067-86A3-84FEE18A28A9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8A1C-EE40-4067-86A3-84FEE18A28A9}" type="slidenum">
              <a:rPr lang="pt-BR" smtClean="0"/>
              <a:pPr/>
              <a:t>10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8A1C-EE40-4067-86A3-84FEE18A28A9}" type="slidenum">
              <a:rPr lang="pt-BR" smtClean="0"/>
              <a:pPr/>
              <a:t>11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8A1C-EE40-4067-86A3-84FEE18A28A9}" type="slidenum">
              <a:rPr lang="pt-BR" smtClean="0"/>
              <a:pPr/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8A1C-EE40-4067-86A3-84FEE18A28A9}" type="slidenum">
              <a:rPr lang="pt-BR" smtClean="0"/>
              <a:pPr/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8A1C-EE40-4067-86A3-84FEE18A28A9}" type="slidenum">
              <a:rPr lang="pt-BR" smtClean="0"/>
              <a:pPr/>
              <a:t>14</a:t>
            </a:fld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8A1C-EE40-4067-86A3-84FEE18A28A9}" type="slidenum">
              <a:rPr lang="pt-BR" smtClean="0"/>
              <a:pPr/>
              <a:t>15</a:t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8A1C-EE40-4067-86A3-84FEE18A28A9}" type="slidenum">
              <a:rPr lang="pt-BR" smtClean="0"/>
              <a:pPr/>
              <a:t>16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8A1C-EE40-4067-86A3-84FEE18A28A9}" type="slidenum">
              <a:rPr lang="pt-BR" smtClean="0"/>
              <a:pPr/>
              <a:t>17</a:t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8A1C-EE40-4067-86A3-84FEE18A28A9}" type="slidenum">
              <a:rPr lang="pt-BR" smtClean="0"/>
              <a:pPr/>
              <a:t>18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8A1C-EE40-4067-86A3-84FEE18A28A9}" type="slidenum">
              <a:rPr lang="pt-BR" smtClean="0"/>
              <a:pPr/>
              <a:t>19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8A1C-EE40-4067-86A3-84FEE18A28A9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8A1C-EE40-4067-86A3-84FEE18A28A9}" type="slidenum">
              <a:rPr lang="pt-BR" smtClean="0"/>
              <a:pPr/>
              <a:t>20</a:t>
            </a:fld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8A1C-EE40-4067-86A3-84FEE18A28A9}" type="slidenum">
              <a:rPr lang="pt-BR" smtClean="0"/>
              <a:pPr/>
              <a:t>21</a:t>
            </a:fld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8A1C-EE40-4067-86A3-84FEE18A28A9}" type="slidenum">
              <a:rPr lang="pt-BR" smtClean="0"/>
              <a:pPr/>
              <a:t>22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8A1C-EE40-4067-86A3-84FEE18A28A9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8A1C-EE40-4067-86A3-84FEE18A28A9}" type="slidenum">
              <a:rPr lang="pt-BR" smtClean="0"/>
              <a:pPr/>
              <a:t>4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8A1C-EE40-4067-86A3-84FEE18A28A9}" type="slidenum">
              <a:rPr lang="pt-BR" smtClean="0"/>
              <a:pPr/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8A1C-EE40-4067-86A3-84FEE18A28A9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8A1C-EE40-4067-86A3-84FEE18A28A9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8A1C-EE40-4067-86A3-84FEE18A28A9}" type="slidenum">
              <a:rPr lang="pt-BR" smtClean="0"/>
              <a:pPr/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B8A1C-EE40-4067-86A3-84FEE18A28A9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ADEB7065-CC7F-4522-893A-C86DC106750C}" type="datetimeFigureOut">
              <a:rPr lang="pt-BR" smtClean="0"/>
              <a:pPr/>
              <a:t>8/7/2005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5E5028D-151F-4797-A8EC-D76435C45EA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tângulo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tângulo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ângulo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B7065-CC7F-4522-893A-C86DC106750C}" type="datetimeFigureOut">
              <a:rPr lang="pt-BR" smtClean="0"/>
              <a:pPr/>
              <a:t>8/7/2005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028D-151F-4797-A8EC-D76435C45EA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B7065-CC7F-4522-893A-C86DC106750C}" type="datetimeFigureOut">
              <a:rPr lang="pt-BR" smtClean="0"/>
              <a:pPr/>
              <a:t>8/7/2005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028D-151F-4797-A8EC-D76435C45EA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riângulo isósceles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B7065-CC7F-4522-893A-C86DC106750C}" type="datetimeFigureOut">
              <a:rPr lang="pt-BR" smtClean="0"/>
              <a:pPr/>
              <a:t>8/7/2005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028D-151F-4797-A8EC-D76435C45EA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ADEB7065-CC7F-4522-893A-C86DC106750C}" type="datetimeFigureOut">
              <a:rPr lang="pt-BR" smtClean="0"/>
              <a:pPr/>
              <a:t>8/7/2005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5E5028D-151F-4797-A8EC-D76435C45EA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B7065-CC7F-4522-893A-C86DC106750C}" type="datetimeFigureOut">
              <a:rPr lang="pt-BR" smtClean="0"/>
              <a:pPr/>
              <a:t>8/7/2005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028D-151F-4797-A8EC-D76435C45EA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B7065-CC7F-4522-893A-C86DC106750C}" type="datetimeFigureOut">
              <a:rPr lang="pt-BR" smtClean="0"/>
              <a:pPr/>
              <a:t>8/7/2005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028D-151F-4797-A8EC-D76435C45EA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B7065-CC7F-4522-893A-C86DC106750C}" type="datetimeFigureOut">
              <a:rPr lang="pt-BR" smtClean="0"/>
              <a:pPr/>
              <a:t>8/7/2005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028D-151F-4797-A8EC-D76435C45EA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Triângulo isósceles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B7065-CC7F-4522-893A-C86DC106750C}" type="datetimeFigureOut">
              <a:rPr lang="pt-BR" smtClean="0"/>
              <a:pPr/>
              <a:t>8/7/2005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028D-151F-4797-A8EC-D76435C45EA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riângulo isósceles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B7065-CC7F-4522-893A-C86DC106750C}" type="datetimeFigureOut">
              <a:rPr lang="pt-BR" smtClean="0"/>
              <a:pPr/>
              <a:t>8/7/2005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028D-151F-4797-A8EC-D76435C45EA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riângulo isósceles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B7065-CC7F-4522-893A-C86DC106750C}" type="datetimeFigureOut">
              <a:rPr lang="pt-BR" smtClean="0"/>
              <a:pPr/>
              <a:t>8/7/2005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028D-151F-4797-A8EC-D76435C45EA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riângulo isósceles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DEB7065-CC7F-4522-893A-C86DC106750C}" type="datetimeFigureOut">
              <a:rPr lang="pt-BR" smtClean="0"/>
              <a:pPr/>
              <a:t>8/7/2005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5E5028D-151F-4797-A8EC-D76435C45EA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8" name="Conector reto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onector reto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ângulo isósceles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SC_64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71546"/>
            <a:ext cx="9144000" cy="578645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28728" y="2130425"/>
            <a:ext cx="7715272" cy="1155699"/>
          </a:xfrm>
          <a:solidFill>
            <a:schemeClr val="lt1">
              <a:alpha val="3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pt-BR" b="1" dirty="0">
                <a:latin typeface="Arial Narrow" pitchFamily="34" charset="0"/>
              </a:rPr>
              <a:t>O PARQUE DO LAGO DE MAMBORÊ–PR E SUA INTERFERÊNCIA NA DINÂMICA </a:t>
            </a:r>
            <a:r>
              <a:rPr lang="pt-BR" b="1" dirty="0" smtClean="0">
                <a:latin typeface="Arial Narrow" pitchFamily="34" charset="0"/>
              </a:rPr>
              <a:t>URBANA</a:t>
            </a:r>
            <a:endParaRPr lang="pt-BR" dirty="0">
              <a:latin typeface="Arial Narrow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72132" y="3714752"/>
            <a:ext cx="2614586" cy="1038220"/>
          </a:xfrm>
          <a:solidFill>
            <a:schemeClr val="lt1">
              <a:alpha val="53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r"/>
            <a:r>
              <a:rPr lang="pt-BR" b="1" dirty="0" smtClean="0">
                <a:latin typeface="Arial Narrow" pitchFamily="34" charset="0"/>
              </a:rPr>
              <a:t>Jonas </a:t>
            </a:r>
            <a:r>
              <a:rPr lang="pt-BR" b="1" dirty="0">
                <a:latin typeface="Arial Narrow" pitchFamily="34" charset="0"/>
              </a:rPr>
              <a:t>Henrique  M</a:t>
            </a:r>
            <a:r>
              <a:rPr lang="pt-BR" b="1" dirty="0" smtClean="0">
                <a:latin typeface="Arial Narrow" pitchFamily="34" charset="0"/>
              </a:rPr>
              <a:t>. de Lima </a:t>
            </a:r>
            <a:endParaRPr lang="pt-BR" dirty="0">
              <a:latin typeface="Arial Narrow" pitchFamily="34" charset="0"/>
            </a:endParaRPr>
          </a:p>
          <a:p>
            <a:pPr algn="r"/>
            <a:r>
              <a:rPr lang="pt-BR" b="1" dirty="0" smtClean="0">
                <a:latin typeface="Arial Narrow" pitchFamily="34" charset="0"/>
              </a:rPr>
              <a:t>Marcos Clair </a:t>
            </a:r>
            <a:r>
              <a:rPr lang="pt-BR" b="1" dirty="0" err="1" smtClean="0">
                <a:latin typeface="Arial Narrow" pitchFamily="34" charset="0"/>
              </a:rPr>
              <a:t>Bovo</a:t>
            </a:r>
            <a:r>
              <a:rPr lang="pt-BR" b="1" dirty="0" smtClean="0">
                <a:latin typeface="Arial Narrow" pitchFamily="34" charset="0"/>
              </a:rPr>
              <a:t> (Or.)</a:t>
            </a:r>
            <a:r>
              <a:rPr lang="pt-BR" dirty="0" smtClean="0">
                <a:latin typeface="Arial Narrow" pitchFamily="34" charset="0"/>
              </a:rPr>
              <a:t> </a:t>
            </a:r>
            <a:endParaRPr lang="pt-BR" dirty="0">
              <a:latin typeface="Arial Narrow" pitchFamily="34" charset="0"/>
            </a:endParaRPr>
          </a:p>
          <a:p>
            <a:pPr algn="r"/>
            <a:r>
              <a:rPr lang="pt-BR" b="1" dirty="0" smtClean="0">
                <a:latin typeface="Arial Narrow" pitchFamily="34" charset="0"/>
              </a:rPr>
              <a:t>Ricardo Luiz </a:t>
            </a:r>
            <a:r>
              <a:rPr lang="pt-BR" b="1" dirty="0" err="1" smtClean="0">
                <a:latin typeface="Arial Narrow" pitchFamily="34" charset="0"/>
              </a:rPr>
              <a:t>Tows</a:t>
            </a:r>
            <a:r>
              <a:rPr lang="pt-BR" b="1" dirty="0" smtClean="0">
                <a:latin typeface="Arial Narrow" pitchFamily="34" charset="0"/>
              </a:rPr>
              <a:t>(</a:t>
            </a:r>
            <a:r>
              <a:rPr lang="pt-BR" b="1" dirty="0" err="1" smtClean="0">
                <a:latin typeface="Arial Narrow" pitchFamily="34" charset="0"/>
              </a:rPr>
              <a:t>C</a:t>
            </a:r>
            <a:r>
              <a:rPr lang="pt-BR" b="1" dirty="0" err="1" smtClean="0">
                <a:latin typeface="Arial Narrow" pitchFamily="34" charset="0"/>
              </a:rPr>
              <a:t>o-or</a:t>
            </a:r>
            <a:r>
              <a:rPr lang="pt-BR" b="1" dirty="0" smtClean="0">
                <a:latin typeface="Arial Narrow" pitchFamily="34" charset="0"/>
              </a:rPr>
              <a:t>.)</a:t>
            </a:r>
            <a:endParaRPr lang="pt-BR" dirty="0">
              <a:latin typeface="Arial Narrow" pitchFamily="34" charset="0"/>
            </a:endParaRPr>
          </a:p>
        </p:txBody>
      </p:sp>
      <p:pic>
        <p:nvPicPr>
          <p:cNvPr id="4" name="Imagem 3" descr="topo3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92505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048007" y="6429396"/>
            <a:ext cx="40959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 </a:t>
            </a:r>
            <a:r>
              <a:rPr lang="pt-BR" sz="1050" dirty="0" smtClean="0">
                <a:solidFill>
                  <a:schemeClr val="bg1"/>
                </a:solidFill>
              </a:rPr>
              <a:t>Foto:  </a:t>
            </a:r>
            <a:r>
              <a:rPr lang="pt-BR" sz="1050" dirty="0" smtClean="0">
                <a:solidFill>
                  <a:schemeClr val="bg1"/>
                </a:solidFill>
              </a:rPr>
              <a:t>Assessoria de Imprensa da </a:t>
            </a:r>
            <a:r>
              <a:rPr lang="pt-BR" sz="1050" dirty="0" smtClean="0">
                <a:solidFill>
                  <a:schemeClr val="bg1"/>
                </a:solidFill>
              </a:rPr>
              <a:t>Prefeitura do Município de Mamborê.</a:t>
            </a:r>
            <a:endParaRPr lang="pt-BR" sz="105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algn="just"/>
            <a:r>
              <a:rPr lang="pt-BR" sz="3200" i="1" dirty="0" smtClean="0"/>
              <a:t>“A cidade é uma realização humana, portanto ela vai se constituindo no decorrer da história e se materializa de acordo com os interesses da sociedade a que está inserida.  É neste contexto que percebemos nos dias atuais o intenso conflito existente entre os interesses da sociedade e os interesses do capital que muitas vezes acabam se confundindo e se materializam nas políticas de planejamento e de gestão urbana.” </a:t>
            </a:r>
            <a:r>
              <a:rPr lang="pt-BR" sz="3200" dirty="0" smtClean="0"/>
              <a:t>(Carlos,2005)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SENVOLVIMENTO"/>
          <p:cNvPicPr>
            <a:picLocks noChangeAspect="1" noChangeArrowheads="1"/>
          </p:cNvPicPr>
          <p:nvPr/>
        </p:nvPicPr>
        <p:blipFill>
          <a:blip r:embed="rId3" cstate="print">
            <a:lum bright="2000"/>
          </a:blip>
          <a:srcRect l="1166" t="1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785794"/>
            <a:ext cx="8258204" cy="5786454"/>
          </a:xfrm>
          <a:solidFill>
            <a:schemeClr val="lt1">
              <a:alpha val="6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pt-BR" dirty="0" smtClean="0"/>
              <a:t>1918 – Acampamento Natividad;</a:t>
            </a:r>
          </a:p>
          <a:p>
            <a:r>
              <a:rPr lang="pt-BR" dirty="0" smtClean="0"/>
              <a:t>Fim da década de 1920 –Ás migrações ocorridas de outras regiões do país e início das atividades comerciais;</a:t>
            </a:r>
          </a:p>
          <a:p>
            <a:r>
              <a:rPr lang="pt-BR" dirty="0" smtClean="0"/>
              <a:t>Da década de 1930 até 1940- Economia foi impulsionada pelo desenvolvimentos do ciclo da madeira;</a:t>
            </a:r>
          </a:p>
          <a:p>
            <a:r>
              <a:rPr lang="pt-BR" dirty="0" smtClean="0"/>
              <a:t>Segundo Olipa (1998, p.36), “a região era rica em pinheiros nativos e num determinado período chegou a contar com 30 serrarias em funcionamento”.</a:t>
            </a:r>
          </a:p>
          <a:p>
            <a:r>
              <a:rPr lang="pt-BR" dirty="0" smtClean="0"/>
              <a:t>A partir da década de 1950 ocorreu a regularização da “propriedade da terra”  em Mamborê.</a:t>
            </a:r>
          </a:p>
          <a:p>
            <a:r>
              <a:rPr lang="pt-BR" dirty="0" smtClean="0"/>
              <a:t>No ano de 1960 ocorreu a emancipação de Mamborê, com 80 % da população na área rural;</a:t>
            </a:r>
          </a:p>
          <a:p>
            <a:r>
              <a:rPr lang="pt-BR" dirty="0" smtClean="0"/>
              <a:t>Em 2011: </a:t>
            </a:r>
          </a:p>
          <a:p>
            <a:pPr>
              <a:buNone/>
            </a:pPr>
            <a:r>
              <a:rPr lang="pt-BR" dirty="0" smtClean="0"/>
              <a:t>       </a:t>
            </a:r>
            <a:r>
              <a:rPr lang="pt-BR" dirty="0" smtClean="0"/>
              <a:t>População: </a:t>
            </a:r>
            <a:r>
              <a:rPr lang="pt-BR" dirty="0" smtClean="0"/>
              <a:t>13.968</a:t>
            </a:r>
            <a:endParaRPr lang="pt-BR" dirty="0" smtClean="0"/>
          </a:p>
          <a:p>
            <a:pPr>
              <a:buNone/>
            </a:pPr>
            <a:r>
              <a:rPr lang="pt-BR" dirty="0" smtClean="0"/>
              <a:t>       População </a:t>
            </a:r>
            <a:r>
              <a:rPr lang="pt-BR" dirty="0" smtClean="0"/>
              <a:t>urbana: 64,35 % </a:t>
            </a:r>
            <a:endParaRPr lang="pt-BR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P2040027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b="38824"/>
          <a:stretch>
            <a:fillRect/>
          </a:stretch>
        </p:blipFill>
        <p:spPr>
          <a:xfrm>
            <a:off x="0" y="1"/>
            <a:ext cx="9144000" cy="607220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Justificativas do Poder Público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/>
              <a:t>A região onde está sendo implantado o parque estava em processo de degradação ambiental e, com a conclusão dessa obra haverá recuperação da área além de proporcionar uma visão paisagística adequada aos moradores de Mamborê.</a:t>
            </a:r>
          </a:p>
          <a:p>
            <a:pPr algn="just"/>
            <a:r>
              <a:rPr lang="pt-BR" dirty="0" smtClean="0"/>
              <a:t>Carência de lazer a população local e, o Parque do Lago pode contribuir com a qualidade de vida do município.</a:t>
            </a:r>
          </a:p>
          <a:p>
            <a:pPr algn="just"/>
            <a:r>
              <a:rPr lang="pt-BR" dirty="0" smtClean="0"/>
              <a:t>A atividade turística está em processo de ascensão, em especial o turismo agro-ecológico (pesca, pousadas rurais). Além disso, </a:t>
            </a:r>
            <a:r>
              <a:rPr lang="pt-BR" dirty="0" smtClean="0"/>
              <a:t>existe também </a:t>
            </a:r>
            <a:r>
              <a:rPr lang="pt-BR" dirty="0" smtClean="0"/>
              <a:t>o turismo gastronômico (prato típico do município e exposição agroindustrial). </a:t>
            </a:r>
          </a:p>
          <a:p>
            <a:pPr algn="just"/>
            <a:r>
              <a:rPr lang="pt-BR" dirty="0" smtClean="0"/>
              <a:t>O município de Mamborê </a:t>
            </a:r>
            <a:r>
              <a:rPr lang="pt-BR" dirty="0" smtClean="0"/>
              <a:t>apresenta </a:t>
            </a:r>
            <a:r>
              <a:rPr lang="pt-BR" dirty="0" smtClean="0"/>
              <a:t>baixos índices de </a:t>
            </a:r>
            <a:r>
              <a:rPr lang="pt-BR" dirty="0" smtClean="0"/>
              <a:t>criminalidade e, </a:t>
            </a:r>
            <a:r>
              <a:rPr lang="pt-BR" dirty="0" smtClean="0"/>
              <a:t>está sendo cada vez mais procurado por moradores de grandes centros com a finalidade de  passar períodos de férias.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região do futuro lago 2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32598" cy="6286520"/>
          </a:xfrm>
        </p:spPr>
      </p:pic>
      <p:sp>
        <p:nvSpPr>
          <p:cNvPr id="7" name="CaixaDeTexto 6"/>
          <p:cNvSpPr txBox="1"/>
          <p:nvPr/>
        </p:nvSpPr>
        <p:spPr>
          <a:xfrm>
            <a:off x="500034" y="6488668"/>
            <a:ext cx="838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Área do Parque do lago em 11 de fevereiro de 2006. </a:t>
            </a:r>
            <a:r>
              <a:rPr lang="pt-BR" sz="1400" dirty="0" smtClean="0"/>
              <a:t>Fonte:  Assessoria de Imprensa da Prefeitura.</a:t>
            </a:r>
            <a:endParaRPr lang="pt-BR" sz="1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P1120082.JPG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lum bright="20000" contrast="-10000"/>
          </a:blip>
          <a:stretch>
            <a:fillRect/>
          </a:stretch>
        </p:blipFill>
        <p:spPr>
          <a:xfrm>
            <a:off x="0" y="1"/>
            <a:ext cx="9144000" cy="6143644"/>
          </a:xfrm>
        </p:spPr>
      </p:pic>
      <p:sp>
        <p:nvSpPr>
          <p:cNvPr id="5" name="CaixaDeTexto 4"/>
          <p:cNvSpPr txBox="1"/>
          <p:nvPr/>
        </p:nvSpPr>
        <p:spPr>
          <a:xfrm>
            <a:off x="785786" y="6286520"/>
            <a:ext cx="6969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Pátio de Máquinas em 12 de janeiro de 2010.</a:t>
            </a:r>
            <a:r>
              <a:rPr lang="pt-BR" sz="1400" dirty="0" smtClean="0"/>
              <a:t> Autor: LIMA, J. H. M. de Lima, 2011.</a:t>
            </a:r>
            <a:endParaRPr lang="pt-BR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 descr="DSC_2582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121190"/>
          </a:xfrm>
        </p:spPr>
      </p:pic>
      <p:sp>
        <p:nvSpPr>
          <p:cNvPr id="7" name="Retângulo 6"/>
          <p:cNvSpPr/>
          <p:nvPr/>
        </p:nvSpPr>
        <p:spPr>
          <a:xfrm>
            <a:off x="785786" y="6357958"/>
            <a:ext cx="8025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Drenagem do terreno. Em 11 de março de 2010. </a:t>
            </a:r>
            <a:r>
              <a:rPr lang="pt-BR" sz="1400" dirty="0" smtClean="0"/>
              <a:t>Fonte:  Assessoria de Imprensa da Prefeitura.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Parque 20.06.10 011.jpg"/>
          <p:cNvPicPr>
            <a:picLocks noGrp="1" noChangeAspect="1"/>
          </p:cNvPicPr>
          <p:nvPr>
            <p:ph sz="quarter" idx="1"/>
          </p:nvPr>
        </p:nvPicPr>
        <p:blipFill>
          <a:blip r:embed="rId3">
            <a:lum bright="10000" contrast="20000"/>
          </a:blip>
          <a:stretch>
            <a:fillRect/>
          </a:stretch>
        </p:blipFill>
        <p:spPr>
          <a:xfrm>
            <a:off x="0" y="0"/>
            <a:ext cx="9144000" cy="6054348"/>
          </a:xfrm>
        </p:spPr>
      </p:pic>
      <p:sp>
        <p:nvSpPr>
          <p:cNvPr id="5" name="CaixaDeTexto 4"/>
          <p:cNvSpPr txBox="1"/>
          <p:nvPr/>
        </p:nvSpPr>
        <p:spPr>
          <a:xfrm>
            <a:off x="785786" y="6357958"/>
            <a:ext cx="8230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Visão Parcial do Parque do Lago em 20 de junho de 2010. </a:t>
            </a:r>
            <a:r>
              <a:rPr lang="pt-BR" sz="1400" dirty="0" smtClean="0"/>
              <a:t>Autor: LIMA, J. H. M. de Lima, 2011.</a:t>
            </a:r>
            <a:r>
              <a:rPr lang="pt-BR" dirty="0" smtClean="0"/>
              <a:t>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20101015-lago%20outubro%20de%202010%20(13)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115050"/>
          </a:xfrm>
        </p:spPr>
      </p:pic>
      <p:sp>
        <p:nvSpPr>
          <p:cNvPr id="5" name="CaixaDeTexto 4"/>
          <p:cNvSpPr txBox="1"/>
          <p:nvPr/>
        </p:nvSpPr>
        <p:spPr>
          <a:xfrm>
            <a:off x="857224" y="6357958"/>
            <a:ext cx="7967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Iluminação noturna  em 20 de outubro de 2010. </a:t>
            </a:r>
            <a:r>
              <a:rPr lang="pt-BR" sz="1400" dirty="0" smtClean="0"/>
              <a:t>Fonte:  Assessoria de Imprensa da Prefeitura.</a:t>
            </a:r>
            <a:endParaRPr lang="pt-BR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é um Parque urbano?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dirty="0" err="1"/>
              <a:t>Kliass</a:t>
            </a:r>
            <a:r>
              <a:rPr lang="pt-BR" dirty="0"/>
              <a:t> (1993) “os parques urbanos são espaços públicos com dimensões significativas e predominância de elementos naturais, principalmente cobertura vegetal, destinado à recreação” (KLIASS, 1993, p. 19</a:t>
            </a:r>
            <a:r>
              <a:rPr lang="pt-BR" dirty="0" smtClean="0"/>
              <a:t>).</a:t>
            </a:r>
          </a:p>
          <a:p>
            <a:r>
              <a:rPr lang="pt-BR" dirty="0"/>
              <a:t>Lima (1994, p. 15) parque urbano “é uma área verde, com função ecológica, estética e de lazer, entretanto com uma extensão maior que as praças e jardins públicos”. Para o autor os espaços livres desempenham funções importantes em uma cidade, como a estética, a social e a ecológica</a:t>
            </a:r>
            <a:r>
              <a:rPr lang="pt-BR" dirty="0" smtClean="0"/>
              <a:t>.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Parque 20.06.10 028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054347"/>
          </a:xfrm>
        </p:spPr>
      </p:pic>
      <p:sp>
        <p:nvSpPr>
          <p:cNvPr id="5" name="CaixaDeTexto 4"/>
          <p:cNvSpPr txBox="1"/>
          <p:nvPr/>
        </p:nvSpPr>
        <p:spPr>
          <a:xfrm>
            <a:off x="714348" y="6286520"/>
            <a:ext cx="7391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Cascata em 20 de junho de 2011. </a:t>
            </a:r>
            <a:r>
              <a:rPr lang="pt-BR" sz="1400" dirty="0" smtClean="0"/>
              <a:t> Autor: LIMA, J. H. M. de Lima, 2011.</a:t>
            </a:r>
            <a:endParaRPr lang="pt-B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DSC_4349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121190"/>
          </a:xfrm>
        </p:spPr>
      </p:pic>
      <p:sp>
        <p:nvSpPr>
          <p:cNvPr id="5" name="CaixaDeTexto 4"/>
          <p:cNvSpPr txBox="1"/>
          <p:nvPr/>
        </p:nvSpPr>
        <p:spPr>
          <a:xfrm>
            <a:off x="857224" y="6286520"/>
            <a:ext cx="835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Soltura de peixes no Lago em  10 de junho de 2010.</a:t>
            </a:r>
            <a:r>
              <a:rPr lang="pt-BR" sz="1400" dirty="0" smtClean="0"/>
              <a:t> Fonte:  Assessoria de Imprensa da Prefeitura.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28596" y="5643578"/>
            <a:ext cx="8229600" cy="638164"/>
          </a:xfrm>
        </p:spPr>
        <p:txBody>
          <a:bodyPr/>
          <a:lstStyle/>
          <a:p>
            <a:pPr algn="r"/>
            <a:r>
              <a:rPr lang="pt-BR" dirty="0" smtClean="0"/>
              <a:t>Obrigado!</a:t>
            </a:r>
            <a:endParaRPr lang="pt-BR" dirty="0"/>
          </a:p>
        </p:txBody>
      </p:sp>
      <p:pic>
        <p:nvPicPr>
          <p:cNvPr id="4" name="Imagem 3" descr="image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9755"/>
            <a:ext cx="9144000" cy="23978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 smtClean="0"/>
              <a:t>Origem dos parques urbanos.</a:t>
            </a:r>
            <a:endParaRPr lang="pt-BR" dirty="0"/>
          </a:p>
        </p:txBody>
      </p:sp>
      <p:pic>
        <p:nvPicPr>
          <p:cNvPr id="4" name="Espaço Reservado para Conteúdo 3" descr="AGORA GFREGA PERICLES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CaixaDeTexto 4"/>
          <p:cNvSpPr txBox="1"/>
          <p:nvPr/>
        </p:nvSpPr>
        <p:spPr>
          <a:xfrm>
            <a:off x="7514323" y="6488668"/>
            <a:ext cx="1629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Foto: Wikipédia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JARDIN SUSPENSO BAVILONIA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CaixaDeTexto 4"/>
          <p:cNvSpPr txBox="1"/>
          <p:nvPr/>
        </p:nvSpPr>
        <p:spPr>
          <a:xfrm>
            <a:off x="7514323" y="6488668"/>
            <a:ext cx="1629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Foto: Wikipédia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Jardin_du_roi_1636.pn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9144000" cy="6960576"/>
          </a:xfrm>
        </p:spPr>
      </p:pic>
      <p:sp>
        <p:nvSpPr>
          <p:cNvPr id="5" name="CaixaDeTexto 4"/>
          <p:cNvSpPr txBox="1"/>
          <p:nvPr/>
        </p:nvSpPr>
        <p:spPr>
          <a:xfrm>
            <a:off x="7514323" y="6488668"/>
            <a:ext cx="1629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Foto: Wikipédia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800px-Orangerie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857753" cy="3571876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0"/>
            <a:ext cx="485775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tângulo 6"/>
          <p:cNvSpPr/>
          <p:nvPr/>
        </p:nvSpPr>
        <p:spPr>
          <a:xfrm>
            <a:off x="4286248" y="3214686"/>
            <a:ext cx="4857752" cy="3231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500" dirty="0"/>
              <a:t>Vista parcial do Green Park – </a:t>
            </a:r>
            <a:r>
              <a:rPr lang="pt-BR" sz="1500" dirty="0" smtClean="0"/>
              <a:t>Inglaterra</a:t>
            </a:r>
            <a:endParaRPr lang="pt-BR" sz="1500" dirty="0"/>
          </a:p>
        </p:txBody>
      </p:sp>
      <p:sp>
        <p:nvSpPr>
          <p:cNvPr id="8" name="Retângulo 7"/>
          <p:cNvSpPr/>
          <p:nvPr/>
        </p:nvSpPr>
        <p:spPr>
          <a:xfrm>
            <a:off x="0" y="3214686"/>
            <a:ext cx="4286248" cy="3231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500" dirty="0"/>
              <a:t>Vista parcial do J</a:t>
            </a:r>
            <a:r>
              <a:rPr lang="pt-BR" sz="1500" dirty="0" smtClean="0"/>
              <a:t>ardim do Palácio de Versalhes-França</a:t>
            </a:r>
            <a:endParaRPr lang="pt-BR" sz="1500" dirty="0"/>
          </a:p>
        </p:txBody>
      </p:sp>
      <p:pic>
        <p:nvPicPr>
          <p:cNvPr id="10" name="Imagem 9" descr="800px-Botanical_garden_rio_be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71877"/>
            <a:ext cx="9144000" cy="328612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7514323" y="6488668"/>
            <a:ext cx="1629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Foto: Wikipédia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 descr="image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lt1">
              <a:alpha val="4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Visão aérea da cidade de Mamborê – PR. Fonte: </a:t>
            </a:r>
            <a:r>
              <a:rPr lang="pt-BR" dirty="0"/>
              <a:t>G</a:t>
            </a:r>
            <a:r>
              <a:rPr lang="pt-BR" dirty="0" smtClean="0"/>
              <a:t>oogle </a:t>
            </a:r>
            <a:r>
              <a:rPr lang="pt-BR" dirty="0" err="1" smtClean="0"/>
              <a:t>Earth</a:t>
            </a:r>
            <a:r>
              <a:rPr lang="pt-BR" dirty="0" smtClean="0"/>
              <a:t>, 2011.</a:t>
            </a:r>
            <a:endParaRPr lang="pt-B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000240"/>
            <a:ext cx="3252803" cy="228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2357430"/>
            <a:ext cx="2319347" cy="231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Conector reto 7"/>
          <p:cNvCxnSpPr/>
          <p:nvPr/>
        </p:nvCxnSpPr>
        <p:spPr>
          <a:xfrm flipV="1">
            <a:off x="1643042" y="2357430"/>
            <a:ext cx="3429024" cy="50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1571604" y="3143248"/>
            <a:ext cx="3500462" cy="15001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1"/>
          <p:cNvSpPr txBox="1">
            <a:spLocks/>
          </p:cNvSpPr>
          <p:nvPr/>
        </p:nvSpPr>
        <p:spPr>
          <a:xfrm>
            <a:off x="571472" y="428604"/>
            <a:ext cx="8229600" cy="581044"/>
          </a:xfrm>
          <a:prstGeom prst="rect">
            <a:avLst/>
          </a:prstGeom>
          <a:solidFill>
            <a:schemeClr val="lt1">
              <a:alpha val="4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Área de Estudo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 descr="image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Visão aérea da cidade de Mamborê – PR. Fonte: </a:t>
            </a:r>
            <a:r>
              <a:rPr lang="pt-BR" dirty="0"/>
              <a:t>G</a:t>
            </a:r>
            <a:r>
              <a:rPr lang="pt-BR" dirty="0" smtClean="0"/>
              <a:t>oogle </a:t>
            </a:r>
            <a:r>
              <a:rPr lang="pt-BR" dirty="0" err="1" smtClean="0"/>
              <a:t>Earth</a:t>
            </a:r>
            <a:r>
              <a:rPr lang="pt-BR" dirty="0" smtClean="0"/>
              <a:t>, 2011.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Imagem1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143644"/>
          </a:xfrm>
        </p:spPr>
      </p:pic>
      <p:sp>
        <p:nvSpPr>
          <p:cNvPr id="5" name="CaixaDeTexto 4"/>
          <p:cNvSpPr txBox="1"/>
          <p:nvPr/>
        </p:nvSpPr>
        <p:spPr>
          <a:xfrm>
            <a:off x="928662" y="6488668"/>
            <a:ext cx="8196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Área abrangida pelo Parque Municipal.  Fonte:  Prefeitura Municipal de Mamborê, 2010.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em">
  <a:themeElements>
    <a:clrScheme name="Origem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em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em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3682396</TotalTime>
  <Words>728</Words>
  <Application>Microsoft Office PowerPoint</Application>
  <PresentationFormat>Apresentação na tela (4:3)</PresentationFormat>
  <Paragraphs>64</Paragraphs>
  <Slides>22</Slides>
  <Notes>22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Origem</vt:lpstr>
      <vt:lpstr>O PARQUE DO LAGO DE MAMBORÊ–PR E SUA INTERFERÊNCIA NA DINÂMICA URBANA</vt:lpstr>
      <vt:lpstr>O que é um Parque urbano?</vt:lpstr>
      <vt:lpstr>Origem dos parques urbanos.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Justificativas do Poder Público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III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PARQUE DO LAGO DE MAMBORÊ–PR E SUA INTERFERÊNCIA NA DINÂMICA URBANA</dc:title>
  <dc:creator>III</dc:creator>
  <cp:lastModifiedBy>III</cp:lastModifiedBy>
  <cp:revision>8</cp:revision>
  <dcterms:created xsi:type="dcterms:W3CDTF">2005-08-28T20:36:13Z</dcterms:created>
  <dcterms:modified xsi:type="dcterms:W3CDTF">2012-07-08T14:39:31Z</dcterms:modified>
</cp:coreProperties>
</file>