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6" r:id="rId1"/>
  </p:sldMasterIdLst>
  <p:notesMasterIdLst>
    <p:notesMasterId r:id="rId24"/>
  </p:notesMasterIdLst>
  <p:sldIdLst>
    <p:sldId id="256" r:id="rId2"/>
    <p:sldId id="299" r:id="rId3"/>
    <p:sldId id="290" r:id="rId4"/>
    <p:sldId id="291" r:id="rId5"/>
    <p:sldId id="292" r:id="rId6"/>
    <p:sldId id="265" r:id="rId7"/>
    <p:sldId id="294" r:id="rId8"/>
    <p:sldId id="285" r:id="rId9"/>
    <p:sldId id="266" r:id="rId10"/>
    <p:sldId id="296" r:id="rId11"/>
    <p:sldId id="263" r:id="rId12"/>
    <p:sldId id="264" r:id="rId13"/>
    <p:sldId id="267" r:id="rId14"/>
    <p:sldId id="268" r:id="rId15"/>
    <p:sldId id="286" r:id="rId16"/>
    <p:sldId id="270" r:id="rId17"/>
    <p:sldId id="288" r:id="rId18"/>
    <p:sldId id="302" r:id="rId19"/>
    <p:sldId id="30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06" autoAdjust="0"/>
  </p:normalViewPr>
  <p:slideViewPr>
    <p:cSldViewPr>
      <p:cViewPr varScale="1">
        <p:scale>
          <a:sx n="64" d="100"/>
          <a:sy n="64" d="100"/>
        </p:scale>
        <p:origin x="9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7B6D65-A35C-46B6-89BF-97571487FE74}" type="datetimeFigureOut">
              <a:rPr lang="pt-BR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3CC95F-7C54-448C-BC82-6CDB856BB3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C64A8-6296-41E1-B4C6-9AE24B126491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CD9F5-D5B2-450D-B9D6-48B219A3609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CB29F-BAC3-432F-876B-96BEF7A2FF92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8C2830-D7D2-4D79-8518-FBA1B299E475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7618F-247F-4B42-B011-D7798C0DFEA0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12D30C-734E-455A-A93A-1151DC13A8C4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1E2E77-911D-4BFD-8122-0B0CCB16A974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1D6CA9-5CF6-4AA1-BD6A-ACDE837F0C7B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619FC7-0EC7-40A8-A182-9240D965039F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CC95F-7C54-448C-BC82-6CDB856BB388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CC95F-7C54-448C-BC82-6CDB856BB388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C64A8-6296-41E1-B4C6-9AE24B126491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684A-00DB-4F89-8354-EA17467E45AA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E4C99-A24D-4CE8-9737-CAA7B375D39C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863125-BF7F-48F4-BDBB-8B407D082A61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CC95F-7C54-448C-BC82-6CDB856BB388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CC95F-7C54-448C-BC82-6CDB856BB388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CC95F-7C54-448C-BC82-6CDB856BB388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BCD9F5-D5B2-450D-B9D6-48B219A3609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CC95F-7C54-448C-BC82-6CDB856BB388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37C75D-191C-40D8-881D-87E45A18CD30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C59FC-30B3-4B7B-B08C-1166EC9F0218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05FED-8540-4AB1-96EE-201147BDC59F}" type="datetimeFigureOut">
              <a:rPr lang="pt-BR" smtClean="0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9FDEB-4DEF-444B-8A40-8241D72720F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0CEAE-4848-4313-B9AB-EFCCBCD495AA}" type="datetimeFigureOut">
              <a:rPr lang="pt-BR" smtClean="0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C5C14-A18B-4EDD-BBFF-34FA2D8824F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F0F4A2-6C5D-4566-B2B1-1B0551EC997A}" type="datetimeFigureOut">
              <a:rPr lang="pt-BR" smtClean="0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CA5F9-C316-4545-8E04-74D41602CB2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FDE4D-0F49-40E3-A559-B6634EBC3700}" type="datetimeFigureOut">
              <a:rPr lang="pt-BR" smtClean="0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26FE4-4041-43E4-9D79-C0ED54E9B41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620F1-0558-442B-B819-2021E6E925F5}" type="datetimeFigureOut">
              <a:rPr lang="pt-BR" smtClean="0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7DEC8-CCD3-4BBE-8F2C-49A70F914E3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5D9CF-ECA8-4671-95BF-54BD77EA8717}" type="datetimeFigureOut">
              <a:rPr lang="pt-BR" smtClean="0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65332-7B0F-4A9E-82A3-343BFC22BA5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41D03A-EDAA-446E-8D0E-AB51200DC8D6}" type="datetimeFigureOut">
              <a:rPr lang="pt-BR" smtClean="0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99CD8-767F-4270-A128-E220204190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00263-BA94-4180-9102-35558E03AB11}" type="datetimeFigureOut">
              <a:rPr lang="pt-BR" smtClean="0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A4971-FB60-4C10-A11C-769DAB9E39A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CD336-BD1E-4E7E-B7C6-F2CF5C2EDD6D}" type="datetimeFigureOut">
              <a:rPr lang="pt-BR" smtClean="0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6C007-B779-43E1-B875-19F54CA23AD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110C8C-4E22-4922-B2F1-57F25DA0F6AA}" type="datetimeFigureOut">
              <a:rPr lang="pt-BR" smtClean="0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D26BD-64F5-482A-8E5D-65297DC954B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2CD2A-1192-4544-BB47-F6B2776143D6}" type="datetimeFigureOut">
              <a:rPr lang="pt-BR" smtClean="0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5409D-9BB5-4B18-A0AE-AD545C102EC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9C0FAE-33B3-489D-9F2A-59CD53F85F6B}" type="datetimeFigureOut">
              <a:rPr lang="pt-BR" smtClean="0"/>
              <a:pPr>
                <a:defRPr/>
              </a:pPr>
              <a:t>21/09/2023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120E96-D973-43CD-8629-DFC972AF83B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es.usp.br/tese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bot.sp.gov.br/publicacoes/hoehnea/vol35/Hoehnea35(%204)artigo10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pa.ufscar.br/banco_de_teses/index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s://cactaceaecm.wordpres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785225" cy="1635143"/>
          </a:xfrm>
        </p:spPr>
        <p:txBody>
          <a:bodyPr>
            <a:noAutofit/>
          </a:bodyPr>
          <a:lstStyle/>
          <a:p>
            <a:pPr eaLnBrk="1" hangingPunct="1"/>
            <a:r>
              <a:rPr lang="pt-BR" sz="3200" dirty="0"/>
              <a:t>ANÁLISE DA OCORRÊNCIA DE </a:t>
            </a:r>
            <a:r>
              <a:rPr lang="pt-BR" sz="3200" i="1" dirty="0"/>
              <a:t>CEREUS HILDMANIANUS</a:t>
            </a:r>
            <a:r>
              <a:rPr lang="pt-BR" sz="3200" dirty="0"/>
              <a:t> NO PARQUE ESTADUAL LAGO AZUL EM CAMPO MOURÃO – PR</a:t>
            </a:r>
          </a:p>
        </p:txBody>
      </p:sp>
      <p:sp>
        <p:nvSpPr>
          <p:cNvPr id="3075" name="Subtítulo 2"/>
          <p:cNvSpPr>
            <a:spLocks noGrp="1"/>
          </p:cNvSpPr>
          <p:nvPr>
            <p:ph type="subTitle" idx="1"/>
          </p:nvPr>
        </p:nvSpPr>
        <p:spPr>
          <a:xfrm>
            <a:off x="3743356" y="2593990"/>
            <a:ext cx="5329238" cy="3049588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dirty="0"/>
              <a:t>Acadêmicos</a:t>
            </a:r>
          </a:p>
          <a:p>
            <a:pPr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400" dirty="0"/>
              <a:t>Edílson Alves Feitosa Junior</a:t>
            </a:r>
          </a:p>
          <a:p>
            <a:pPr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400" dirty="0"/>
              <a:t>Maria Aparecida de Araújo</a:t>
            </a:r>
          </a:p>
          <a:p>
            <a:pPr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sz="2400" dirty="0"/>
              <a:t>Jonas Henrique Moura de Lima</a:t>
            </a:r>
          </a:p>
          <a:p>
            <a:pPr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/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/>
          </a:p>
        </p:txBody>
      </p:sp>
      <p:pic>
        <p:nvPicPr>
          <p:cNvPr id="9220" name="Imagem 4" descr="DSCF13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2879725" cy="441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285875"/>
            <a:ext cx="9144032" cy="5572125"/>
          </a:xfrm>
        </p:spPr>
        <p:txBody>
          <a:bodyPr>
            <a:normAutofit lnSpcReduction="1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pt-BR" b="1" dirty="0"/>
              <a:t>METODOLOGIA</a:t>
            </a:r>
          </a:p>
          <a:p>
            <a:pPr algn="just"/>
            <a:r>
              <a:rPr lang="pt-BR" dirty="0"/>
              <a:t>Delimitação  do perímetro da área de estudo;</a:t>
            </a:r>
          </a:p>
          <a:p>
            <a:pPr algn="just"/>
            <a:r>
              <a:rPr lang="pt-BR" dirty="0"/>
              <a:t>Construção de uma tabela para catalogação e descrição;</a:t>
            </a:r>
          </a:p>
          <a:p>
            <a:pPr algn="just"/>
            <a:r>
              <a:rPr lang="pt-BR" dirty="0"/>
              <a:t>Localização descrita através da observação do local onde o individuo está situado</a:t>
            </a:r>
          </a:p>
          <a:p>
            <a:pPr algn="just"/>
            <a:r>
              <a:rPr lang="pt-BR" dirty="0"/>
              <a:t>A altura obtida com auxílio de fitas métricas e trenas;</a:t>
            </a:r>
          </a:p>
          <a:p>
            <a:pPr algn="just"/>
            <a:r>
              <a:rPr lang="pt-BR" dirty="0"/>
              <a:t>Análise das condições fitossanitárias dos indivíduos;</a:t>
            </a:r>
          </a:p>
          <a:p>
            <a:pPr algn="just"/>
            <a:r>
              <a:rPr lang="pt-BR" dirty="0"/>
              <a:t>A luminosidade e existência de flores e frutos também foram apontadas a partir da observação.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2876" y="214290"/>
            <a:ext cx="89297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PROJETO DE PESQUISA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1000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786190"/>
            <a:ext cx="2458119" cy="2053894"/>
          </a:xfrm>
          <a:prstGeom prst="rect">
            <a:avLst/>
          </a:prstGeom>
        </p:spPr>
      </p:pic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dirty="0"/>
              <a:t>Catalogação, descrição e localização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pt-BR" sz="2000" dirty="0"/>
              <a:t>Construção de uma tabela para catalogação e descrição;</a:t>
            </a:r>
          </a:p>
          <a:p>
            <a:pPr algn="just">
              <a:buFont typeface="Arial" charset="0"/>
              <a:buChar char="•"/>
            </a:pPr>
            <a:r>
              <a:rPr lang="pt-BR" sz="2000" dirty="0"/>
              <a:t>Localização descrita através da observação do local onde o indivíduo está situado.</a:t>
            </a:r>
          </a:p>
          <a:p>
            <a:pPr eaLnBrk="1" hangingPunct="1">
              <a:buFont typeface="Arial" charset="0"/>
              <a:buChar char="•"/>
            </a:pPr>
            <a:endParaRPr lang="pt-BR" sz="1900" dirty="0"/>
          </a:p>
          <a:p>
            <a:pPr eaLnBrk="1" hangingPunct="1">
              <a:buFont typeface="Arial" charset="0"/>
              <a:buChar char="•"/>
            </a:pPr>
            <a:endParaRPr lang="pt-BR" sz="1900" dirty="0"/>
          </a:p>
          <a:p>
            <a:pPr eaLnBrk="1" hangingPunct="1">
              <a:buFont typeface="Wingdings 2" pitchFamily="18" charset="2"/>
              <a:buNone/>
            </a:pPr>
            <a:r>
              <a:rPr lang="pt-BR" sz="1900" dirty="0"/>
              <a:t>TABELA DE DIAGNÓSTICO.</a:t>
            </a:r>
          </a:p>
          <a:p>
            <a:pPr eaLnBrk="1" hangingPunct="1"/>
            <a:r>
              <a:rPr lang="pt-BR" sz="1900" dirty="0"/>
              <a:t>Número de catálogo:___________________________</a:t>
            </a:r>
          </a:p>
          <a:p>
            <a:pPr eaLnBrk="1" hangingPunct="1"/>
            <a:r>
              <a:rPr lang="pt-BR" sz="1900" dirty="0"/>
              <a:t>Altura:_______________________________________</a:t>
            </a:r>
          </a:p>
          <a:p>
            <a:pPr eaLnBrk="1" hangingPunct="1"/>
            <a:r>
              <a:rPr lang="pt-BR" sz="1900" dirty="0"/>
              <a:t>Índice de luminosidade:_________________________</a:t>
            </a:r>
          </a:p>
          <a:p>
            <a:pPr eaLnBrk="1" hangingPunct="1"/>
            <a:r>
              <a:rPr lang="pt-BR" sz="1900" dirty="0"/>
              <a:t>Contém flores e/ou frutos:_______________________</a:t>
            </a:r>
          </a:p>
          <a:p>
            <a:pPr eaLnBrk="1" hangingPunct="1"/>
            <a:r>
              <a:rPr lang="pt-BR" sz="1900" dirty="0"/>
              <a:t>Condições fitossanitárias:________________________</a:t>
            </a:r>
          </a:p>
          <a:p>
            <a:pPr eaLnBrk="1" hangingPunct="1"/>
            <a:r>
              <a:rPr lang="pt-BR" sz="1900" dirty="0"/>
              <a:t>Localização:___________________________________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Identificação dos espécimes</a:t>
            </a:r>
          </a:p>
        </p:txBody>
      </p:sp>
      <p:pic>
        <p:nvPicPr>
          <p:cNvPr id="15363" name="Espaço Reservado para Conteúdo 5" descr="P6180004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411413" y="2060575"/>
            <a:ext cx="3349625" cy="3455988"/>
          </a:xfrm>
        </p:spPr>
      </p:pic>
      <p:pic>
        <p:nvPicPr>
          <p:cNvPr id="15364" name="Imagem 7" descr="P6180002_0.t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60575"/>
            <a:ext cx="24526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m 8" descr="P618003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2060575"/>
            <a:ext cx="26177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solidFill>
                  <a:schemeClr val="tx1"/>
                </a:solidFill>
              </a:rPr>
              <a:t>Altura</a:t>
            </a:r>
          </a:p>
        </p:txBody>
      </p:sp>
      <p:pic>
        <p:nvPicPr>
          <p:cNvPr id="16387" name="Espaço Reservado para Conteúdo 3" descr="P6180020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1628775"/>
            <a:ext cx="3532188" cy="4708525"/>
          </a:xfrm>
        </p:spPr>
      </p:pic>
      <p:pic>
        <p:nvPicPr>
          <p:cNvPr id="16388" name="Imagem 4" descr="P625000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628775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400">
                <a:solidFill>
                  <a:schemeClr val="tx1"/>
                </a:solidFill>
              </a:rPr>
              <a:t>Índice de luminosidade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/>
              <a:t>ALTA: áreas com 71% a 100% de contado 		         direto com a luz ( áreas de campo).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pt-BR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/>
              <a:t>MEDIA: áreas de 31% a 70% de contato direto 		  com a luz (áreas sombreadas, porém 		  com existência de clareiras que 			  permitem entrada de luz).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pt-BR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pt-BR" dirty="0"/>
              <a:t>BAIXA: áreas de 1% a 30% de contato direto   		 com a luz (áreas completamente 			 sombreadas).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/>
          </a:p>
        </p:txBody>
      </p:sp>
      <p:pic>
        <p:nvPicPr>
          <p:cNvPr id="21507" name="Espaço Reservado para Conteúdo 3" descr="25setembro2011 (3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solidFill>
                  <a:schemeClr val="tx1"/>
                </a:solidFill>
              </a:rPr>
              <a:t>Condições fitossanitárias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2149475"/>
            <a:ext cx="8229600" cy="470852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t-BR" dirty="0"/>
              <a:t>ÓTIMA: 76% A 100% úmido</a:t>
            </a:r>
          </a:p>
          <a:p>
            <a:pPr eaLnBrk="1" hangingPunct="1">
              <a:buFont typeface="Wingdings 2" pitchFamily="18" charset="2"/>
              <a:buNone/>
            </a:pPr>
            <a:endParaRPr lang="pt-BR" dirty="0"/>
          </a:p>
          <a:p>
            <a:pPr eaLnBrk="1" hangingPunct="1">
              <a:buFont typeface="Arial" charset="0"/>
              <a:buChar char="•"/>
            </a:pPr>
            <a:r>
              <a:rPr lang="pt-BR" dirty="0"/>
              <a:t>BOA: 51% a 75% úmido</a:t>
            </a:r>
          </a:p>
          <a:p>
            <a:pPr eaLnBrk="1" hangingPunct="1">
              <a:buFont typeface="Wingdings 2" pitchFamily="18" charset="2"/>
              <a:buNone/>
            </a:pPr>
            <a:endParaRPr lang="pt-BR" dirty="0"/>
          </a:p>
          <a:p>
            <a:pPr eaLnBrk="1" hangingPunct="1">
              <a:buFont typeface="Arial" charset="0"/>
              <a:buChar char="•"/>
            </a:pPr>
            <a:r>
              <a:rPr lang="pt-BR" dirty="0"/>
              <a:t>REGULAR: 26% a 50% úmido</a:t>
            </a:r>
          </a:p>
          <a:p>
            <a:pPr eaLnBrk="1" hangingPunct="1">
              <a:buFont typeface="Wingdings 2" pitchFamily="18" charset="2"/>
              <a:buNone/>
            </a:pPr>
            <a:endParaRPr lang="pt-BR" dirty="0"/>
          </a:p>
          <a:p>
            <a:pPr eaLnBrk="1" hangingPunct="1">
              <a:buFont typeface="Arial" charset="0"/>
              <a:buChar char="•"/>
            </a:pPr>
            <a:r>
              <a:rPr lang="pt-BR" dirty="0"/>
              <a:t>RUIM: 0% a 25% úmido.</a:t>
            </a:r>
          </a:p>
          <a:p>
            <a:pPr eaLnBrk="1" hangingPunct="1">
              <a:buFont typeface="Arial" charset="0"/>
              <a:buChar char="•"/>
            </a:pP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Espaço Reservado para Conteúdo 3" descr="000_001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00338" y="1"/>
            <a:ext cx="3530600" cy="6858000"/>
          </a:xfrm>
        </p:spPr>
      </p:pic>
      <p:pic>
        <p:nvPicPr>
          <p:cNvPr id="24580" name="Imagem 4" descr="000_001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8574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Imagem 5" descr="000_003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8963" y="1"/>
            <a:ext cx="34750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Imagem 6" descr="DSCF137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1877"/>
            <a:ext cx="270033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/>
              <a:t>•	Publicação do trabalho em revistas cientificas e outros veículos de comunicação. </a:t>
            </a:r>
          </a:p>
          <a:p>
            <a:r>
              <a:rPr lang="pt-BR" dirty="0"/>
              <a:t>Participação em eventos científicos.</a:t>
            </a:r>
          </a:p>
          <a:p>
            <a:r>
              <a:rPr lang="pt-BR" dirty="0"/>
              <a:t>Viabilidade de incluir o projeto no Plano de Manejo do PELA</a:t>
            </a:r>
          </a:p>
          <a:p>
            <a:r>
              <a:rPr lang="pt-BR" dirty="0"/>
              <a:t>Obtenção de notas parciais na disciplina de Biogeografia Geral.</a:t>
            </a:r>
          </a:p>
          <a:p>
            <a:r>
              <a:rPr lang="pt-BR" dirty="0"/>
              <a:t>Divulgação do trabalho na internet com a criação de um blog.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00032" y="1397000"/>
          <a:ext cx="8143935" cy="4818081"/>
        </p:xfrm>
        <a:graphic>
          <a:graphicData uri="http://schemas.openxmlformats.org/drawingml/2006/table">
            <a:tbl>
              <a:tblPr/>
              <a:tblGrid>
                <a:gridCol w="1628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8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9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Atividades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1º Bimestre</a:t>
                      </a:r>
                      <a:endParaRPr lang="pt-BR" sz="1000" dirty="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2º Bimestre</a:t>
                      </a:r>
                      <a:endParaRPr lang="pt-BR" sz="1000" dirty="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3º Bimestre</a:t>
                      </a:r>
                      <a:endParaRPr lang="pt-BR" sz="1000" dirty="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4º Bimestre</a:t>
                      </a:r>
                      <a:endParaRPr lang="pt-BR" sz="1000" dirty="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Aprovação do projeto.</a:t>
                      </a:r>
                      <a:endParaRPr lang="pt-BR" sz="1000" dirty="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Leitura de artigos e montagem de bibliografia.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Atividades de campo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Montagem do Projeto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Entrega do projeto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7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Entrega de relatório de pesquisa – 2º bimestre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7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Entrega de relatório de pesquisa – 3º bimestre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Relatório final </a:t>
                      </a:r>
                      <a:endParaRPr lang="pt-BR" sz="100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pt-BR" sz="1100">
                        <a:solidFill>
                          <a:srgbClr val="00000A"/>
                        </a:solidFill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t-BR" sz="11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X</a:t>
                      </a:r>
                      <a:endParaRPr lang="pt-BR" sz="1000" dirty="0">
                        <a:solidFill>
                          <a:srgbClr val="00000A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785225" cy="1635143"/>
          </a:xfrm>
        </p:spPr>
        <p:txBody>
          <a:bodyPr>
            <a:noAutofit/>
          </a:bodyPr>
          <a:lstStyle/>
          <a:p>
            <a:pPr eaLnBrk="1" hangingPunct="1"/>
            <a:r>
              <a:rPr lang="pt-BR" sz="3200" dirty="0"/>
              <a:t>ANÁLISE DA OCORRÊNCIA DE </a:t>
            </a:r>
            <a:r>
              <a:rPr lang="pt-BR" sz="3200" i="1" dirty="0"/>
              <a:t>CEREUS HILDMANIANUS</a:t>
            </a:r>
            <a:r>
              <a:rPr lang="pt-BR" sz="3200" dirty="0"/>
              <a:t> NO PARQUE ESTADUAL LAGO AZUL EM CAMPO MOURÃO – PR</a:t>
            </a:r>
          </a:p>
        </p:txBody>
      </p:sp>
      <p:sp>
        <p:nvSpPr>
          <p:cNvPr id="3075" name="Subtítulo 2"/>
          <p:cNvSpPr>
            <a:spLocks noGrp="1"/>
          </p:cNvSpPr>
          <p:nvPr>
            <p:ph type="subTitle" idx="1"/>
          </p:nvPr>
        </p:nvSpPr>
        <p:spPr>
          <a:xfrm>
            <a:off x="3743356" y="2593990"/>
            <a:ext cx="5329238" cy="4049720"/>
          </a:xfrm>
        </p:spPr>
        <p:txBody>
          <a:bodyPr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dirty="0"/>
              <a:t>PROJETO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 Objetivo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 Justificativas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 Fundamentação teórica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 Descrição da área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 Metodologia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/>
              <a:t> Cronograma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/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/>
          </a:p>
        </p:txBody>
      </p:sp>
      <p:pic>
        <p:nvPicPr>
          <p:cNvPr id="9220" name="Imagem 4" descr="DSCF13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2879725" cy="441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Referências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357313"/>
            <a:ext cx="8401050" cy="49514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200" dirty="0"/>
              <a:t>ANDERSON, </a:t>
            </a:r>
            <a:r>
              <a:rPr lang="en-US" sz="1200" dirty="0" err="1"/>
              <a:t>E.F.</a:t>
            </a:r>
            <a:r>
              <a:rPr lang="en-US" sz="1200" b="1" dirty="0" err="1"/>
              <a:t>The</a:t>
            </a:r>
            <a:r>
              <a:rPr lang="en-US" sz="1200" b="1" dirty="0"/>
              <a:t> cactus family</a:t>
            </a:r>
            <a:r>
              <a:rPr lang="en-US" sz="1200" dirty="0"/>
              <a:t>. Timber Press, Portland, 2001.</a:t>
            </a:r>
            <a:endParaRPr lang="pt-BR" sz="1200" dirty="0"/>
          </a:p>
          <a:p>
            <a:pPr eaLnBrk="1" hangingPunct="1">
              <a:buFont typeface="Wingdings" pitchFamily="2" charset="2"/>
              <a:buChar char="Ø"/>
            </a:pPr>
            <a:r>
              <a:rPr lang="pt-BR" sz="1200" dirty="0"/>
              <a:t>AGRA, Maria de Fátima; ROCHA, Emerson Antonio. </a:t>
            </a:r>
            <a:r>
              <a:rPr lang="pt-BR" sz="1200" b="1" dirty="0"/>
              <a:t>Flora do Pico do </a:t>
            </a:r>
            <a:r>
              <a:rPr lang="pt-BR" sz="1200" b="1" dirty="0" err="1"/>
              <a:t>Jabre</a:t>
            </a:r>
            <a:r>
              <a:rPr lang="pt-BR" sz="1200" b="1" dirty="0"/>
              <a:t>, Paraíba, Brasil: </a:t>
            </a:r>
            <a:r>
              <a:rPr lang="pt-BR" sz="1200" b="1" i="1" dirty="0"/>
              <a:t>Cactaceae</a:t>
            </a:r>
            <a:r>
              <a:rPr lang="pt-BR" sz="1200" b="1" dirty="0"/>
              <a:t> </a:t>
            </a:r>
            <a:r>
              <a:rPr lang="pt-BR" sz="1200" b="1" dirty="0" err="1"/>
              <a:t>Juss</a:t>
            </a:r>
            <a:r>
              <a:rPr lang="pt-BR" sz="1200" b="1" dirty="0"/>
              <a:t>,</a:t>
            </a:r>
            <a:r>
              <a:rPr lang="pt-BR" sz="1200" dirty="0"/>
              <a:t> </a:t>
            </a:r>
            <a:r>
              <a:rPr lang="pt-BR" sz="1200" dirty="0" err="1"/>
              <a:t>Acta</a:t>
            </a:r>
            <a:r>
              <a:rPr lang="pt-BR" sz="1200" dirty="0"/>
              <a:t> Bot. Bras. vol.16 no.1 São Paulo Jan. 2002 . Disponível em: &lt;http://www. </a:t>
            </a:r>
            <a:r>
              <a:rPr lang="pt-BR" sz="1200" dirty="0" err="1"/>
              <a:t>scielo</a:t>
            </a:r>
            <a:r>
              <a:rPr lang="pt-BR" sz="1200" dirty="0"/>
              <a:t>.</a:t>
            </a:r>
            <a:r>
              <a:rPr lang="pt-BR" sz="1200" dirty="0" err="1"/>
              <a:t>br</a:t>
            </a:r>
            <a:r>
              <a:rPr lang="pt-BR" sz="1200" dirty="0"/>
              <a:t>/</a:t>
            </a:r>
            <a:r>
              <a:rPr lang="pt-BR" sz="1200" dirty="0" err="1"/>
              <a:t>pdf</a:t>
            </a:r>
            <a:r>
              <a:rPr lang="pt-BR" sz="1200" dirty="0"/>
              <a:t>/</a:t>
            </a:r>
            <a:r>
              <a:rPr lang="pt-BR" sz="1200" dirty="0" err="1"/>
              <a:t>abb</a:t>
            </a:r>
            <a:r>
              <a:rPr lang="pt-BR" sz="1200" dirty="0"/>
              <a:t>/v16n1/9458 .</a:t>
            </a:r>
            <a:r>
              <a:rPr lang="pt-BR" sz="1200" dirty="0" err="1"/>
              <a:t>pdf</a:t>
            </a:r>
            <a:r>
              <a:rPr lang="pt-BR" sz="1200" dirty="0"/>
              <a:t>&gt; Acesso em: 04 abr. 2011.</a:t>
            </a:r>
            <a:endParaRPr lang="pt-BR" sz="1200" b="1" dirty="0"/>
          </a:p>
          <a:p>
            <a:pPr eaLnBrk="1" hangingPunct="1">
              <a:buFont typeface="Wingdings" pitchFamily="2" charset="2"/>
              <a:buChar char="Ø"/>
            </a:pPr>
            <a:r>
              <a:rPr lang="pt-BR" sz="1200" dirty="0"/>
              <a:t>ALMEIDA, Odair José Garcia. </a:t>
            </a:r>
            <a:r>
              <a:rPr lang="pt-BR" sz="1200" b="1" dirty="0" err="1"/>
              <a:t>Morfoanatomia</a:t>
            </a:r>
            <a:r>
              <a:rPr lang="pt-BR" sz="1200" b="1" dirty="0"/>
              <a:t> dos órgãos reprodutivos e da plântula de </a:t>
            </a:r>
            <a:r>
              <a:rPr lang="pt-BR" sz="1200" b="1" dirty="0" err="1"/>
              <a:t>Epiphyllum</a:t>
            </a:r>
            <a:r>
              <a:rPr lang="pt-BR" sz="1200" b="1" dirty="0"/>
              <a:t> </a:t>
            </a:r>
            <a:r>
              <a:rPr lang="pt-BR" sz="1200" b="1" i="1" dirty="0" err="1"/>
              <a:t>Phyllanthus</a:t>
            </a:r>
            <a:r>
              <a:rPr lang="pt-BR" sz="1200" b="1" dirty="0"/>
              <a:t> (L.) </a:t>
            </a:r>
            <a:r>
              <a:rPr lang="pt-BR" sz="1200" b="1" dirty="0" err="1"/>
              <a:t>Haw</a:t>
            </a:r>
            <a:r>
              <a:rPr lang="pt-BR" sz="1200" b="1" dirty="0"/>
              <a:t>. (Cactaceae). </a:t>
            </a:r>
            <a:r>
              <a:rPr lang="pt-BR" sz="1200" dirty="0"/>
              <a:t>2009. 101 f. Dissertação (Mestrado) - Curso de Ciências Biológicas, Departamento de Instituto de Biociências de Rio Claros, </a:t>
            </a:r>
            <a:r>
              <a:rPr lang="pt-BR" sz="1200" dirty="0" err="1"/>
              <a:t>Unesp</a:t>
            </a:r>
            <a:r>
              <a:rPr lang="pt-BR" sz="1200" dirty="0"/>
              <a:t>, Rio Claro, 2009. </a:t>
            </a:r>
            <a:r>
              <a:rPr lang="en-US" sz="1200" dirty="0" err="1"/>
              <a:t>Disponível</a:t>
            </a:r>
            <a:r>
              <a:rPr lang="en-US" sz="1200" dirty="0"/>
              <a:t> </a:t>
            </a:r>
            <a:r>
              <a:rPr lang="en-US" sz="1200" dirty="0" err="1"/>
              <a:t>em</a:t>
            </a:r>
            <a:r>
              <a:rPr lang="en-US" sz="1200" dirty="0"/>
              <a:t>: &lt;http://www.athena.biblioteca.unesp.br/F/EP3VKIPXCBV2FLH758NBDQ3NQ T39S874 EUQXSN3QBLCYD3PHIN-21126?func=</a:t>
            </a:r>
            <a:r>
              <a:rPr lang="en-US" sz="1200" dirty="0" err="1"/>
              <a:t>service&amp;doc</a:t>
            </a:r>
            <a:r>
              <a:rPr lang="en-US" sz="1200" dirty="0"/>
              <a:t>_ library=UEP01&amp;doc_number=000 588646&amp;line_number=0001&amp;func_code=WEB-</a:t>
            </a:r>
            <a:r>
              <a:rPr lang="en-US" sz="1200" dirty="0" err="1"/>
              <a:t>BRIEF&amp;service</a:t>
            </a:r>
            <a:r>
              <a:rPr lang="en-US" sz="1200" dirty="0"/>
              <a:t> _type =MEDIA&gt;. </a:t>
            </a:r>
            <a:r>
              <a:rPr lang="pt-BR" sz="1200" dirty="0"/>
              <a:t>Acesso em: 04 abr. 2011.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1200" dirty="0"/>
              <a:t>ARRUDA, Emilia. </a:t>
            </a:r>
            <a:r>
              <a:rPr lang="pt-BR" sz="1200" b="1" dirty="0"/>
              <a:t>Histogênese de segmentos caulinares de espécies de Opuntioideae (</a:t>
            </a:r>
            <a:r>
              <a:rPr lang="pt-BR" sz="1200" b="1" i="1" dirty="0"/>
              <a:t>Cactaceae</a:t>
            </a:r>
            <a:r>
              <a:rPr lang="pt-BR" sz="1200" b="1" dirty="0"/>
              <a:t>)</a:t>
            </a:r>
            <a:r>
              <a:rPr lang="pt-BR" sz="1200" dirty="0"/>
              <a:t>. 141 p. Tese (Doutorado)- Instituto de Biociências da Universidade de São Paulo. Departamento de Botânica. Disponível em: &lt;</a:t>
            </a:r>
            <a:r>
              <a:rPr lang="pt-BR" sz="1200" u="sng" dirty="0">
                <a:hlinkClick r:id="rId3"/>
              </a:rPr>
              <a:t>http://www.teses.usp.br/teses/</a:t>
            </a:r>
            <a:r>
              <a:rPr lang="pt-BR" sz="1200" dirty="0"/>
              <a:t> </a:t>
            </a:r>
            <a:r>
              <a:rPr lang="pt-BR" sz="1200" dirty="0" err="1"/>
              <a:t>disponiveis</a:t>
            </a:r>
            <a:r>
              <a:rPr lang="pt-BR" sz="1200" dirty="0"/>
              <a:t>/41/41132/</a:t>
            </a:r>
            <a:r>
              <a:rPr lang="pt-BR" sz="1200" dirty="0" err="1"/>
              <a:t>tde</a:t>
            </a:r>
            <a:r>
              <a:rPr lang="pt-BR" sz="1200" dirty="0"/>
              <a:t>-27092010-162201/</a:t>
            </a:r>
            <a:r>
              <a:rPr lang="pt-BR" sz="1200" dirty="0" err="1"/>
              <a:t>en</a:t>
            </a:r>
            <a:r>
              <a:rPr lang="pt-BR" sz="1200" dirty="0"/>
              <a:t>.</a:t>
            </a:r>
            <a:r>
              <a:rPr lang="pt-BR" sz="1200" dirty="0" err="1"/>
              <a:t>php</a:t>
            </a:r>
            <a:r>
              <a:rPr lang="pt-BR" sz="1200" dirty="0"/>
              <a:t>&gt;. Acesso em: 04 abr. 2011.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1200" dirty="0"/>
              <a:t>BAUER, Danielle; WAECHTER, Jorge Luiz. </a:t>
            </a:r>
            <a:r>
              <a:rPr lang="pt-BR" sz="1200" b="1" dirty="0"/>
              <a:t>Sinopse taxonômica de Cactaceae epifíticas no Rio Grande do Sul, Brasil.</a:t>
            </a:r>
            <a:r>
              <a:rPr lang="pt-BR" sz="1200" dirty="0"/>
              <a:t> </a:t>
            </a:r>
            <a:r>
              <a:rPr lang="pt-BR" sz="1200" b="1" dirty="0" err="1"/>
              <a:t>Acta</a:t>
            </a:r>
            <a:r>
              <a:rPr lang="pt-BR" sz="1200" b="1" dirty="0"/>
              <a:t> Bot. Bras.,</a:t>
            </a:r>
            <a:r>
              <a:rPr lang="pt-BR" sz="1200" dirty="0"/>
              <a:t> [online], v. 20, n. 1, p.225-239, 2006. Disponível em: &lt;http://www.scielo.br/scielo.</a:t>
            </a:r>
            <a:r>
              <a:rPr lang="pt-BR" sz="1200" dirty="0" err="1"/>
              <a:t>php</a:t>
            </a:r>
            <a:r>
              <a:rPr lang="pt-BR" sz="1200" dirty="0"/>
              <a:t>?script=</a:t>
            </a:r>
            <a:r>
              <a:rPr lang="pt-BR" sz="1200" dirty="0" err="1"/>
              <a:t>sci_arttext&amp;pid</a:t>
            </a:r>
            <a:r>
              <a:rPr lang="pt-BR" sz="1200" dirty="0"/>
              <a:t>=S0102-33062006000100021&gt;. Acesso em: 04 abr. 2011.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1200" dirty="0"/>
              <a:t>DETTKE, Greta Aline e MILANEZE-GUTIERRE,  Maria Auxiliadora.  Anatomia </a:t>
            </a:r>
            <a:r>
              <a:rPr lang="pt-BR" sz="1200" b="1" dirty="0"/>
              <a:t>caulinar de espécies epífitas de </a:t>
            </a:r>
            <a:r>
              <a:rPr lang="pt-BR" sz="1200" b="1" i="1" dirty="0"/>
              <a:t>Cactaceae</a:t>
            </a:r>
            <a:r>
              <a:rPr lang="pt-BR" sz="1200" b="1" dirty="0"/>
              <a:t>, subfamília </a:t>
            </a:r>
            <a:r>
              <a:rPr lang="pt-BR" sz="1200" b="1" i="1" dirty="0"/>
              <a:t>Cactoideae</a:t>
            </a:r>
            <a:r>
              <a:rPr lang="pt-BR" sz="1200" dirty="0"/>
              <a:t>. In:  </a:t>
            </a:r>
            <a:r>
              <a:rPr lang="pt-BR" sz="1200" dirty="0" err="1"/>
              <a:t>Hoehnea</a:t>
            </a:r>
            <a:r>
              <a:rPr lang="pt-BR" sz="1200" dirty="0"/>
              <a:t> vol. 35, pp.583-595. Disponível em: &lt;</a:t>
            </a:r>
            <a:r>
              <a:rPr lang="pt-BR" sz="1200" u="sng" dirty="0">
                <a:hlinkClick r:id="rId4"/>
              </a:rPr>
              <a:t>http://www.ibot.sp.gov.br/publicacoes/hoehnea/vol35/Hoehnea35( 4)artigo10.pdf</a:t>
            </a:r>
            <a:r>
              <a:rPr lang="pt-BR" sz="1200" dirty="0"/>
              <a:t>&gt;. Acesso em: 04 abr. 2011.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1200" dirty="0"/>
              <a:t>JOLY. Família Cactaceae. In: JOLY, </a:t>
            </a:r>
            <a:r>
              <a:rPr lang="pt-BR" sz="1200" dirty="0" err="1"/>
              <a:t>Aylton</a:t>
            </a:r>
            <a:r>
              <a:rPr lang="pt-BR" sz="1200" dirty="0"/>
              <a:t> Brandão. </a:t>
            </a:r>
            <a:r>
              <a:rPr lang="pt-BR" sz="1200" b="1" dirty="0"/>
              <a:t>Uma introdução à taxonomia vegetal.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1200" b="1" dirty="0"/>
              <a:t> </a:t>
            </a:r>
            <a:r>
              <a:rPr lang="pt-BR" sz="1200" dirty="0"/>
              <a:t>13. ed. São Paulo: Companhia Editora Nacional, 2002. p. 280-281.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1200" dirty="0"/>
              <a:t>STEVAUX, José Cândido; PAROLIN, Mauro. </a:t>
            </a:r>
            <a:r>
              <a:rPr lang="pt-BR" sz="1200" b="1" dirty="0"/>
              <a:t>Síntese do Período quaternário do Estado do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1200" b="1" dirty="0"/>
              <a:t>Paraná. </a:t>
            </a:r>
            <a:r>
              <a:rPr lang="pt-BR" sz="1200" i="1" dirty="0"/>
              <a:t>In</a:t>
            </a:r>
            <a:r>
              <a:rPr lang="pt-BR" sz="1200" dirty="0"/>
              <a:t>: PAROLIN, M.; VOLKMER-RIBEIRO, C.;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47085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400" dirty="0"/>
              <a:t>LEANDRINI J. A.; (Organizadores). Abordagem ambiental interdisciplinar em bacias hidrográficas no Estado do Paraná. Campo Mourão: Editora da </a:t>
            </a:r>
            <a:r>
              <a:rPr lang="pt-BR" sz="1400" dirty="0" err="1"/>
              <a:t>Fecilcam</a:t>
            </a:r>
            <a:r>
              <a:rPr lang="pt-BR" sz="1400" dirty="0"/>
              <a:t>, 2010. 158 p.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400" dirty="0"/>
              <a:t>OLIVEIRA, Edson Montilha de. </a:t>
            </a:r>
            <a:r>
              <a:rPr lang="pt-BR" sz="1400" b="1" dirty="0"/>
              <a:t>Caracterização e qualidade ambiental em dois fragmentos florestais na perspectiva da conservação de </a:t>
            </a:r>
            <a:r>
              <a:rPr lang="pt-BR" sz="1400" b="1" i="1" dirty="0" err="1"/>
              <a:t>Alouatta</a:t>
            </a:r>
            <a:r>
              <a:rPr lang="pt-BR" sz="1400" b="1" dirty="0"/>
              <a:t> </a:t>
            </a:r>
            <a:r>
              <a:rPr lang="pt-BR" sz="1400" b="1" i="1" dirty="0"/>
              <a:t>guariba</a:t>
            </a:r>
            <a:r>
              <a:rPr lang="pt-BR" sz="1400" b="1" dirty="0"/>
              <a:t> (HUMBOLDT, 1982) no interior do estado de São Paulo. </a:t>
            </a:r>
            <a:r>
              <a:rPr lang="pt-BR" sz="1400" dirty="0"/>
              <a:t>São Carlos: </a:t>
            </a:r>
            <a:r>
              <a:rPr lang="pt-BR" sz="1400" dirty="0" err="1"/>
              <a:t>UFCCar</a:t>
            </a:r>
            <a:r>
              <a:rPr lang="pt-BR" sz="1400" dirty="0"/>
              <a:t>, 2009. 77f. Tese (doutorado)- Universidade Federal de São Carlos. Disponível em: &lt;</a:t>
            </a:r>
            <a:r>
              <a:rPr lang="pt-BR" sz="1400" u="sng" dirty="0">
                <a:hlinkClick r:id="rId3"/>
              </a:rPr>
              <a:t>http://www.lapa.ufscar.br/banco_de_teses/index.html</a:t>
            </a:r>
            <a:r>
              <a:rPr lang="pt-BR" sz="1400" dirty="0"/>
              <a:t> &gt;. Acesso em: 22 mai. 2011.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400" b="1" dirty="0"/>
              <a:t>Plano de Manejo do parque do Lago Azul</a:t>
            </a:r>
            <a:r>
              <a:rPr lang="pt-BR" sz="1400" dirty="0"/>
              <a:t>. Instituto Ambiental do Paraná, Diretoria de Biodiversidade e Áreas Protegidas. Curitiba: IAP/DIBAP, 2005. 270 P. il.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400" b="1" dirty="0"/>
              <a:t>Plano Diretor do Município de Campo Mourão- PR</a:t>
            </a:r>
            <a:r>
              <a:rPr lang="pt-BR" sz="1400" dirty="0"/>
              <a:t>. Secretaria de Estado de desenvolvimento Urbano do Paraná, 2007. P. 54 a 57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400" dirty="0"/>
              <a:t>SILVA, Luciana </a:t>
            </a:r>
            <a:r>
              <a:rPr lang="pt-BR" sz="1400" dirty="0" err="1"/>
              <a:t>da.</a:t>
            </a:r>
            <a:r>
              <a:rPr lang="pt-BR" sz="1400" dirty="0"/>
              <a:t>  </a:t>
            </a:r>
            <a:r>
              <a:rPr lang="pt-BR" sz="1400" b="1" dirty="0"/>
              <a:t>Caracterização da Vegetação Relictual de Savana Estépica com Cactáceas no Parque Estadual Lago Azul, Campo Mourão, Paraná.</a:t>
            </a:r>
            <a:r>
              <a:rPr lang="pt-BR" sz="1400" dirty="0"/>
              <a:t> 109 F. Dissertação (Mestrado) –  Programa de Pós-Graduação em Geografia, Universidade Estadual de Maringá, Maringá: [S.N.], 2009a.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400" dirty="0"/>
              <a:t>SILVA, Pedro Augusto </a:t>
            </a:r>
            <a:r>
              <a:rPr lang="pt-BR" sz="1400" dirty="0" err="1"/>
              <a:t>Hauck</a:t>
            </a:r>
            <a:r>
              <a:rPr lang="pt-BR" sz="1400" dirty="0"/>
              <a:t> </a:t>
            </a:r>
            <a:r>
              <a:rPr lang="pt-BR" sz="1400" dirty="0" err="1"/>
              <a:t>da.</a:t>
            </a:r>
            <a:r>
              <a:rPr lang="pt-BR" sz="1400" b="1" dirty="0"/>
              <a:t> Cerrados, Campos e Araucárias: A Teoria dos Refúgios Florestais e o Significado </a:t>
            </a:r>
            <a:r>
              <a:rPr lang="pt-BR" sz="1400" b="1" dirty="0" err="1"/>
              <a:t>Paleogeográfico</a:t>
            </a:r>
            <a:r>
              <a:rPr lang="pt-BR" sz="1400" b="1" dirty="0"/>
              <a:t> da Paisagem do Parque Estadual de Vila Velha, Ponta Grossa – Paraná.</a:t>
            </a:r>
            <a:r>
              <a:rPr lang="pt-BR" sz="1400" dirty="0"/>
              <a:t>  Curitiba, 2009b. Dissertação (Mestrado) – Universidade Federal do Paraná. Setor de Ciências da Terra. Programa de Pós-Graduação em Geografia. Disponível em: &lt;http://dspace.c3sl.ufpr.br:8080/dspace/handle/1884/20951.&gt; Acesso em: 04 abr. 2011.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1400" dirty="0"/>
              <a:t>ZAPPI, D., TAYLOR, N., MACHADO, M. 2010. </a:t>
            </a:r>
            <a:r>
              <a:rPr lang="pt-BR" sz="1400" i="1" dirty="0"/>
              <a:t>Cactaceae</a:t>
            </a:r>
            <a:r>
              <a:rPr lang="pt-BR" sz="1400" dirty="0"/>
              <a:t> in </a:t>
            </a:r>
            <a:r>
              <a:rPr lang="pt-BR" sz="1400" b="1" dirty="0"/>
              <a:t>Lista de Espécies da Flora do Brasil</a:t>
            </a:r>
            <a:r>
              <a:rPr lang="pt-BR" sz="1400" dirty="0"/>
              <a:t>. Jardim Botânico do Rio de Janeiro. Disponível em: http://floradobrasil.jbrj.gov.br/2010/FB000070 &gt; Acesso em: 04 abr. 2011</a:t>
            </a:r>
            <a:r>
              <a:rPr lang="pt-BR" sz="1400" i="1" dirty="0"/>
              <a:t>.</a:t>
            </a:r>
            <a:endParaRPr lang="pt-BR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0" y="6215058"/>
            <a:ext cx="9144000" cy="642942"/>
          </a:xfrm>
        </p:spPr>
        <p:txBody>
          <a:bodyPr>
            <a:normAutofit/>
          </a:bodyPr>
          <a:lstStyle/>
          <a:p>
            <a:r>
              <a:rPr lang="pt-BR" sz="2800" dirty="0"/>
              <a:t>+ Informações:                 </a:t>
            </a:r>
            <a:r>
              <a:rPr lang="pt-BR" sz="2800" dirty="0">
                <a:hlinkClick r:id="rId4"/>
              </a:rPr>
              <a:t>https://cactaceaecm.wordpress.com/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cactaceaecm.files.wordpress.com/2011/05/imagem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5882643"/>
            <a:ext cx="761997" cy="975357"/>
          </a:xfrm>
          <a:prstGeom prst="rect">
            <a:avLst/>
          </a:prstGeom>
          <a:noFill/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428860" y="1357298"/>
            <a:ext cx="4929222" cy="1490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OBRIGADO!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DE PESQUISA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/>
          <a:lstStyle/>
          <a:p>
            <a:r>
              <a:rPr lang="pt-BR" b="1" dirty="0"/>
              <a:t>OBJETIVO</a:t>
            </a:r>
            <a:endParaRPr lang="pt-BR" dirty="0"/>
          </a:p>
          <a:p>
            <a:pPr>
              <a:buNone/>
            </a:pPr>
            <a:r>
              <a:rPr lang="pt-BR" dirty="0"/>
              <a:t>	Analisar a ocorrência de </a:t>
            </a:r>
            <a:r>
              <a:rPr lang="pt-BR" i="1" dirty="0"/>
              <a:t>C. hildmanianus</a:t>
            </a:r>
            <a:r>
              <a:rPr lang="pt-BR" dirty="0"/>
              <a:t> no Parque Estadual Lago Azul em Campo Mourão. </a:t>
            </a:r>
          </a:p>
          <a:p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85860"/>
            <a:ext cx="4071966" cy="512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71910" y="1600200"/>
            <a:ext cx="5472122" cy="4900634"/>
          </a:xfrm>
          <a:effectLst>
            <a:innerShdw blurRad="114300">
              <a:prstClr val="black"/>
            </a:inn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b="1" dirty="0"/>
              <a:t>JUSTIFICATIVAS</a:t>
            </a:r>
            <a:endParaRPr lang="pt-BR" dirty="0"/>
          </a:p>
          <a:p>
            <a:r>
              <a:rPr lang="pt-BR" dirty="0"/>
              <a:t>Explicar como a espécie  C. </a:t>
            </a:r>
            <a:r>
              <a:rPr lang="pt-BR" i="1" dirty="0"/>
              <a:t>hildmanianus</a:t>
            </a:r>
            <a:r>
              <a:rPr lang="pt-BR" dirty="0"/>
              <a:t> se desenvolve em meio a um ambiente de </a:t>
            </a:r>
            <a:r>
              <a:rPr lang="pt-BR" dirty="0" err="1"/>
              <a:t>ecótono</a:t>
            </a:r>
            <a:r>
              <a:rPr lang="pt-BR" dirty="0"/>
              <a:t>;</a:t>
            </a:r>
          </a:p>
          <a:p>
            <a:r>
              <a:rPr lang="pt-BR" dirty="0"/>
              <a:t>Verificar a distribuição de C. </a:t>
            </a:r>
            <a:r>
              <a:rPr lang="pt-BR" i="1" dirty="0"/>
              <a:t>hildmanianus</a:t>
            </a:r>
            <a:r>
              <a:rPr lang="pt-BR" dirty="0"/>
              <a:t> no PELA;</a:t>
            </a:r>
          </a:p>
          <a:p>
            <a:r>
              <a:rPr lang="pt-BR" dirty="0"/>
              <a:t>Enriquecer a literatura científica, podendo colaborar para o acréscimo de dados no plano de manejo.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DE PESQUISA</a:t>
            </a:r>
          </a:p>
        </p:txBody>
      </p:sp>
      <p:pic>
        <p:nvPicPr>
          <p:cNvPr id="7" name="Imagem 6" descr="6293269498_f9959fba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6" y="1571612"/>
            <a:ext cx="3571868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1000453.JPG"/>
          <p:cNvPicPr>
            <a:picLocks noChangeAspect="1"/>
          </p:cNvPicPr>
          <p:nvPr/>
        </p:nvPicPr>
        <p:blipFill>
          <a:blip r:embed="rId3"/>
          <a:srcRect r="19434"/>
          <a:stretch>
            <a:fillRect/>
          </a:stretch>
        </p:blipFill>
        <p:spPr bwMode="auto">
          <a:xfrm>
            <a:off x="6000750" y="0"/>
            <a:ext cx="3143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357298"/>
            <a:ext cx="5786478" cy="5500702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/>
              <a:t>FUNDAMENTAÇÃO TEÓRICA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A espécie C.</a:t>
            </a:r>
            <a:r>
              <a:rPr lang="pt-BR" i="1" dirty="0"/>
              <a:t> hildmanianus</a:t>
            </a:r>
            <a:r>
              <a:rPr lang="pt-BR" dirty="0"/>
              <a:t>, tem como principais características, Segundo SILVA (2009):</a:t>
            </a:r>
          </a:p>
          <a:p>
            <a:pPr marL="720000" indent="-288000" algn="just">
              <a:lnSpc>
                <a:spcPct val="120000"/>
              </a:lnSpc>
              <a:spcBef>
                <a:spcPts val="30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pt-BR" dirty="0"/>
              <a:t>	(...) A forma como se ramifica lembra um candelabro, o que lhe vale a inclusão no gênero dos </a:t>
            </a:r>
            <a:r>
              <a:rPr lang="pt-BR" i="1" dirty="0"/>
              <a:t>Cereus</a:t>
            </a:r>
            <a:r>
              <a:rPr lang="pt-BR" dirty="0"/>
              <a:t>, que em latim significa Círio (vela). Trata-se de uma planta suculenta, com altura podendo ultrapassar até 12 metros, as plantas adultas apresentam tronco bastante grosso, cujo cerne apresenta lenho, são adaptadas a longos períodos de  seca  e  solos  pedregosos (SILVA, 2009a, p. 57).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1143000"/>
          </a:xfrm>
        </p:spPr>
        <p:txBody>
          <a:bodyPr/>
          <a:lstStyle/>
          <a:p>
            <a:r>
              <a:rPr lang="pt-BR" dirty="0"/>
              <a:t>PROJETO DE PESQUISA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1285875"/>
            <a:ext cx="5643570" cy="5572125"/>
          </a:xfrm>
        </p:spPr>
        <p:txBody>
          <a:bodyPr>
            <a:normAutofit fontScale="85000" lnSpcReduction="20000"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pt-BR" b="1" dirty="0"/>
              <a:t>DESCRIÇÃO DA ÁREA</a:t>
            </a:r>
          </a:p>
          <a:p>
            <a:pPr marL="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pt-BR" dirty="0"/>
              <a:t>O PELA é uma unidade de conservação criada em 1997, sua área total é de 1749ha, sendo a maior parte de lamina d’água. As atividades do PELA buscam relacionar a recepção de visitantes, lazer e educação ambiental. </a:t>
            </a:r>
          </a:p>
          <a:p>
            <a:pPr marL="0" indent="-411480" algn="just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t-BR" dirty="0"/>
              <a:t>A vegetação nativa da região é caracterizada pela Floresta Estacional Semidecidual e a Floresta Ombrófila Mista, o PELA é marcado pelo </a:t>
            </a:r>
            <a:r>
              <a:rPr lang="pt-BR" dirty="0" err="1"/>
              <a:t>ecótono</a:t>
            </a:r>
            <a:r>
              <a:rPr lang="pt-BR" dirty="0"/>
              <a:t> destas florestas e também por remanescentes de Cerrado existentes no município de Campo Mourão.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14290"/>
            <a:ext cx="5400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PROJETO DE PESQUISA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60" y="0"/>
            <a:ext cx="3333740" cy="25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339834"/>
            <a:ext cx="3357554" cy="251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928802"/>
            <a:ext cx="3357554" cy="275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8" y="71414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Localização do Parque Estadual Lago Azul</a:t>
            </a:r>
          </a:p>
        </p:txBody>
      </p:sp>
      <p:pic>
        <p:nvPicPr>
          <p:cNvPr id="4" name="Espaço Reservado para Conteúdo 3" descr="mapa final parquearea.jpg"/>
          <p:cNvPicPr>
            <a:picLocks noGrp="1" noChangeAspect="1"/>
          </p:cNvPicPr>
          <p:nvPr>
            <p:ph idx="1"/>
          </p:nvPr>
        </p:nvPicPr>
        <p:blipFill>
          <a:blip r:embed="rId3"/>
          <a:srcRect l="3334" t="5721" r="25555" b="17272"/>
          <a:stretch>
            <a:fillRect/>
          </a:stretch>
        </p:blipFill>
        <p:spPr>
          <a:xfrm>
            <a:off x="0" y="1143002"/>
            <a:ext cx="9144000" cy="571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mapa basi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3500438"/>
            <a:ext cx="1720286" cy="1658844"/>
          </a:xfrm>
          <a:prstGeom prst="rect">
            <a:avLst/>
          </a:prstGeom>
        </p:spPr>
      </p:pic>
      <p:pic>
        <p:nvPicPr>
          <p:cNvPr id="8" name="Imagem 7" descr="Figura1.jpg"/>
          <p:cNvPicPr>
            <a:picLocks noChangeAspect="1"/>
          </p:cNvPicPr>
          <p:nvPr/>
        </p:nvPicPr>
        <p:blipFill>
          <a:blip r:embed="rId5"/>
          <a:srcRect l="3852" t="16666" r="13779" b="6452"/>
          <a:stretch>
            <a:fillRect/>
          </a:stretch>
        </p:blipFill>
        <p:spPr>
          <a:xfrm>
            <a:off x="5429256" y="1142984"/>
            <a:ext cx="3643338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Localização das áreas de estudo</a:t>
            </a:r>
          </a:p>
        </p:txBody>
      </p:sp>
      <p:pic>
        <p:nvPicPr>
          <p:cNvPr id="11267" name="Espaço Reservado para Conteúdo 4" descr="Cópia de mapa parqu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28736"/>
            <a:ext cx="9144000" cy="52774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500063"/>
            <a:ext cx="8101013" cy="1920875"/>
          </a:xfrm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pt-BR" dirty="0"/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pt-BR" dirty="0"/>
              <a:t>	A área recorte esta delimitada no bloco de floresta localizado no município de Campo Mourão, tendo como divisas a BR-487, que dá acesso a sede administrativa do Parque, o Rio Mourão e propriedades rurais no entorno da Unidade de Conservação (UC).</a:t>
            </a:r>
          </a:p>
        </p:txBody>
      </p:sp>
      <p:pic>
        <p:nvPicPr>
          <p:cNvPr id="13315" name="Imagem 3" descr="area de estudo pro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565400"/>
            <a:ext cx="37814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1637</Words>
  <Application>Microsoft Office PowerPoint</Application>
  <PresentationFormat>Apresentação na tela (4:3)</PresentationFormat>
  <Paragraphs>144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Wingdings 2</vt:lpstr>
      <vt:lpstr>Wingdings 3</vt:lpstr>
      <vt:lpstr>Tema do Office</vt:lpstr>
      <vt:lpstr>ANÁLISE DA OCORRÊNCIA DE CEREUS HILDMANIANUS NO PARQUE ESTADUAL LAGO AZUL EM CAMPO MOURÃO – PR</vt:lpstr>
      <vt:lpstr>ANÁLISE DA OCORRÊNCIA DE CEREUS HILDMANIANUS NO PARQUE ESTADUAL LAGO AZUL EM CAMPO MOURÃO – PR</vt:lpstr>
      <vt:lpstr>PROJETO DE PESQUISA</vt:lpstr>
      <vt:lpstr>PROJETO DE PESQUISA</vt:lpstr>
      <vt:lpstr>PROJETO DE PESQUISA</vt:lpstr>
      <vt:lpstr>Apresentação do PowerPoint</vt:lpstr>
      <vt:lpstr>Localização do Parque Estadual Lago Azul</vt:lpstr>
      <vt:lpstr>Localização das áreas de estudo</vt:lpstr>
      <vt:lpstr>Apresentação do PowerPoint</vt:lpstr>
      <vt:lpstr>Apresentação do PowerPoint</vt:lpstr>
      <vt:lpstr>Catalogação, descrição e localização</vt:lpstr>
      <vt:lpstr>Identificação dos espécimes</vt:lpstr>
      <vt:lpstr>Altura</vt:lpstr>
      <vt:lpstr>Índice de luminosidade</vt:lpstr>
      <vt:lpstr>Apresentação do PowerPoint</vt:lpstr>
      <vt:lpstr>Condições fitossanitárias</vt:lpstr>
      <vt:lpstr>Apresentação do PowerPoint</vt:lpstr>
      <vt:lpstr>Metas</vt:lpstr>
      <vt:lpstr>Cronograma</vt:lpstr>
      <vt:lpstr>Referências</vt:lpstr>
      <vt:lpstr>Apresentação do PowerPoint</vt:lpstr>
      <vt:lpstr>+ Informações:                 https://cactaceaecm.wordpress.com/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40</cp:revision>
  <dcterms:created xsi:type="dcterms:W3CDTF">2011-06-30T20:43:36Z</dcterms:created>
  <dcterms:modified xsi:type="dcterms:W3CDTF">2023-09-21T22:56:59Z</dcterms:modified>
</cp:coreProperties>
</file>