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319" r:id="rId4"/>
    <p:sldId id="320" r:id="rId5"/>
    <p:sldId id="284" r:id="rId6"/>
    <p:sldId id="285" r:id="rId7"/>
    <p:sldId id="289" r:id="rId8"/>
    <p:sldId id="259" r:id="rId9"/>
    <p:sldId id="260" r:id="rId10"/>
    <p:sldId id="261" r:id="rId11"/>
    <p:sldId id="262" r:id="rId12"/>
    <p:sldId id="263" r:id="rId13"/>
    <p:sldId id="290" r:id="rId14"/>
    <p:sldId id="264" r:id="rId15"/>
    <p:sldId id="265" r:id="rId16"/>
    <p:sldId id="317" r:id="rId17"/>
    <p:sldId id="291" r:id="rId18"/>
    <p:sldId id="316" r:id="rId19"/>
    <p:sldId id="292" r:id="rId20"/>
    <p:sldId id="293" r:id="rId21"/>
    <p:sldId id="318" r:id="rId22"/>
    <p:sldId id="294" r:id="rId23"/>
    <p:sldId id="266" r:id="rId24"/>
    <p:sldId id="321" r:id="rId25"/>
    <p:sldId id="322" r:id="rId26"/>
    <p:sldId id="311" r:id="rId27"/>
    <p:sldId id="312" r:id="rId28"/>
    <p:sldId id="323" r:id="rId29"/>
    <p:sldId id="314" r:id="rId30"/>
    <p:sldId id="315" r:id="rId31"/>
    <p:sldId id="267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257" r:id="rId43"/>
    <p:sldId id="283" r:id="rId4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164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ecilcam\Monografia\Entrevistas%20monografia%20parqu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ecilcam\Monografia\Entrevistas%20monografia%20parques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Office_Excel4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ecilcam\Monografia\Entrevistas%20monografia%20parque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ecilcam\Monografia\Entrevistas%20monografia%20parqu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>
      <c:tx>
        <c:rich>
          <a:bodyPr/>
          <a:lstStyle/>
          <a:p>
            <a:pPr>
              <a:defRPr/>
            </a:pPr>
            <a:r>
              <a:rPr lang="pt-BR" dirty="0" smtClean="0"/>
              <a:t>Boa Esperança</a:t>
            </a:r>
            <a:endParaRPr lang="pt-BR" dirty="0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Plan1!$B$1</c:f>
              <c:strCache>
                <c:ptCount val="1"/>
                <c:pt idx="0">
                  <c:v>População urbana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cat>
            <c:numRef>
              <c:f>Plan1!$A$2:$A$6</c:f>
              <c:numCache>
                <c:formatCode>General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1991</c:v>
                </c:pt>
                <c:pt idx="3">
                  <c:v>2000</c:v>
                </c:pt>
                <c:pt idx="4">
                  <c:v>2010</c:v>
                </c:pt>
              </c:numCache>
            </c:numRef>
          </c:cat>
          <c:val>
            <c:numRef>
              <c:f>Plan1!$B$2:$B$6</c:f>
              <c:numCache>
                <c:formatCode>General</c:formatCode>
                <c:ptCount val="5"/>
                <c:pt idx="0">
                  <c:v>1135</c:v>
                </c:pt>
                <c:pt idx="1">
                  <c:v>1972</c:v>
                </c:pt>
                <c:pt idx="2">
                  <c:v>2639</c:v>
                </c:pt>
                <c:pt idx="3">
                  <c:v>2579</c:v>
                </c:pt>
                <c:pt idx="4">
                  <c:v>2640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População rural</c:v>
                </c:pt>
              </c:strCache>
            </c:strRef>
          </c:tx>
          <c:spPr>
            <a:solidFill>
              <a:srgbClr val="00B050"/>
            </a:solidFill>
          </c:spPr>
          <c:cat>
            <c:numRef>
              <c:f>Plan1!$A$2:$A$6</c:f>
              <c:numCache>
                <c:formatCode>General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1991</c:v>
                </c:pt>
                <c:pt idx="3">
                  <c:v>2000</c:v>
                </c:pt>
                <c:pt idx="4">
                  <c:v>2010</c:v>
                </c:pt>
              </c:numCache>
            </c:numRef>
          </c:cat>
          <c:val>
            <c:numRef>
              <c:f>Plan1!$C$2:$C$6</c:f>
              <c:numCache>
                <c:formatCode>General</c:formatCode>
                <c:ptCount val="5"/>
                <c:pt idx="0">
                  <c:v>12989</c:v>
                </c:pt>
                <c:pt idx="1">
                  <c:v>6515</c:v>
                </c:pt>
                <c:pt idx="2">
                  <c:v>4315</c:v>
                </c:pt>
                <c:pt idx="3">
                  <c:v>2583</c:v>
                </c:pt>
                <c:pt idx="4">
                  <c:v>1928</c:v>
                </c:pt>
              </c:numCache>
            </c:numRef>
          </c:val>
        </c:ser>
        <c:overlap val="100"/>
        <c:axId val="49739648"/>
        <c:axId val="49741184"/>
      </c:barChart>
      <c:catAx>
        <c:axId val="49739648"/>
        <c:scaling>
          <c:orientation val="minMax"/>
        </c:scaling>
        <c:axPos val="b"/>
        <c:numFmt formatCode="General" sourceLinked="1"/>
        <c:tickLblPos val="nextTo"/>
        <c:crossAx val="49741184"/>
        <c:crosses val="autoZero"/>
        <c:auto val="1"/>
        <c:lblAlgn val="ctr"/>
        <c:lblOffset val="100"/>
      </c:catAx>
      <c:valAx>
        <c:axId val="49741184"/>
        <c:scaling>
          <c:orientation val="minMax"/>
        </c:scaling>
        <c:axPos val="l"/>
        <c:majorGridlines/>
        <c:numFmt formatCode="General" sourceLinked="1"/>
        <c:tickLblPos val="nextTo"/>
        <c:crossAx val="49739648"/>
        <c:crosses val="autoZero"/>
        <c:crossBetween val="between"/>
      </c:valAx>
    </c:plotArea>
    <c:plotVisOnly val="1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>
      <c:tx>
        <c:rich>
          <a:bodyPr/>
          <a:lstStyle/>
          <a:p>
            <a:pPr>
              <a:defRPr/>
            </a:pPr>
            <a:r>
              <a:rPr lang="pt-BR" dirty="0" smtClean="0"/>
              <a:t>Mamborê</a:t>
            </a:r>
            <a:endParaRPr lang="pt-BR" dirty="0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Plan1!$B$1</c:f>
              <c:strCache>
                <c:ptCount val="1"/>
                <c:pt idx="0">
                  <c:v>População urbana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cat>
            <c:numRef>
              <c:f>Plan1!$A$2:$A$7</c:f>
              <c:numCache>
                <c:formatCode>General</c:formatCode>
                <c:ptCount val="6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1991</c:v>
                </c:pt>
                <c:pt idx="4">
                  <c:v>1996</c:v>
                </c:pt>
                <c:pt idx="5">
                  <c:v>2010</c:v>
                </c:pt>
              </c:numCache>
            </c:numRef>
          </c:cat>
          <c:val>
            <c:numRef>
              <c:f>Plan1!$B$2:$B$7</c:f>
              <c:numCache>
                <c:formatCode>General</c:formatCode>
                <c:ptCount val="6"/>
                <c:pt idx="0">
                  <c:v>1292</c:v>
                </c:pt>
                <c:pt idx="1">
                  <c:v>4735</c:v>
                </c:pt>
                <c:pt idx="2">
                  <c:v>8419</c:v>
                </c:pt>
                <c:pt idx="3">
                  <c:v>8314</c:v>
                </c:pt>
                <c:pt idx="4">
                  <c:v>8033</c:v>
                </c:pt>
                <c:pt idx="5">
                  <c:v>8988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População rural</c:v>
                </c:pt>
              </c:strCache>
            </c:strRef>
          </c:tx>
          <c:spPr>
            <a:solidFill>
              <a:srgbClr val="00B050"/>
            </a:solidFill>
          </c:spPr>
          <c:cat>
            <c:numRef>
              <c:f>Plan1!$A$2:$A$7</c:f>
              <c:numCache>
                <c:formatCode>General</c:formatCode>
                <c:ptCount val="6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1991</c:v>
                </c:pt>
                <c:pt idx="4">
                  <c:v>1996</c:v>
                </c:pt>
                <c:pt idx="5">
                  <c:v>2010</c:v>
                </c:pt>
              </c:numCache>
            </c:numRef>
          </c:cat>
          <c:val>
            <c:numRef>
              <c:f>Plan1!$C$2:$C$7</c:f>
              <c:numCache>
                <c:formatCode>General</c:formatCode>
                <c:ptCount val="6"/>
                <c:pt idx="0">
                  <c:v>8984</c:v>
                </c:pt>
                <c:pt idx="1">
                  <c:v>29780</c:v>
                </c:pt>
                <c:pt idx="2">
                  <c:v>16561</c:v>
                </c:pt>
                <c:pt idx="3">
                  <c:v>7718</c:v>
                </c:pt>
                <c:pt idx="4">
                  <c:v>7254</c:v>
                </c:pt>
                <c:pt idx="5">
                  <c:v>4980</c:v>
                </c:pt>
              </c:numCache>
            </c:numRef>
          </c:val>
        </c:ser>
        <c:overlap val="100"/>
        <c:axId val="88022400"/>
        <c:axId val="92341376"/>
      </c:barChart>
      <c:catAx>
        <c:axId val="88022400"/>
        <c:scaling>
          <c:orientation val="minMax"/>
        </c:scaling>
        <c:axPos val="b"/>
        <c:numFmt formatCode="General" sourceLinked="1"/>
        <c:tickLblPos val="nextTo"/>
        <c:crossAx val="92341376"/>
        <c:crosses val="autoZero"/>
        <c:auto val="1"/>
        <c:lblAlgn val="ctr"/>
        <c:lblOffset val="100"/>
      </c:catAx>
      <c:valAx>
        <c:axId val="92341376"/>
        <c:scaling>
          <c:orientation val="minMax"/>
        </c:scaling>
        <c:axPos val="l"/>
        <c:majorGridlines/>
        <c:numFmt formatCode="General" sourceLinked="1"/>
        <c:tickLblPos val="nextTo"/>
        <c:crossAx val="88022400"/>
        <c:crosses val="autoZero"/>
        <c:crossBetween val="between"/>
      </c:valAx>
    </c:plotArea>
    <c:plotVisOnly val="1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>
      <c:tx>
        <c:rich>
          <a:bodyPr/>
          <a:lstStyle/>
          <a:p>
            <a:pPr>
              <a:defRPr/>
            </a:pPr>
            <a:r>
              <a:rPr lang="pt-BR" dirty="0" smtClean="0"/>
              <a:t>Campo Mourão</a:t>
            </a:r>
            <a:endParaRPr lang="pt-BR" dirty="0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Plan1!$B$1</c:f>
              <c:strCache>
                <c:ptCount val="1"/>
                <c:pt idx="0">
                  <c:v>População urbana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cat>
            <c:numRef>
              <c:f>Plan1!$A$2:$A$8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1991</c:v>
                </c:pt>
                <c:pt idx="5">
                  <c:v>2000</c:v>
                </c:pt>
                <c:pt idx="6">
                  <c:v>2010</c:v>
                </c:pt>
              </c:numCache>
            </c:numRef>
          </c:cat>
          <c:val>
            <c:numRef>
              <c:f>Plan1!$B$2:$B$8</c:f>
              <c:numCache>
                <c:formatCode>General</c:formatCode>
                <c:ptCount val="7"/>
                <c:pt idx="0">
                  <c:v>836</c:v>
                </c:pt>
                <c:pt idx="2">
                  <c:v>49207</c:v>
                </c:pt>
                <c:pt idx="3">
                  <c:v>49339</c:v>
                </c:pt>
                <c:pt idx="4">
                  <c:v>72335</c:v>
                </c:pt>
                <c:pt idx="5">
                  <c:v>74754</c:v>
                </c:pt>
                <c:pt idx="6">
                  <c:v>82676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População rural</c:v>
                </c:pt>
              </c:strCache>
            </c:strRef>
          </c:tx>
          <c:spPr>
            <a:solidFill>
              <a:srgbClr val="00B050"/>
            </a:solidFill>
          </c:spPr>
          <c:cat>
            <c:numRef>
              <c:f>Plan1!$A$2:$A$8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1991</c:v>
                </c:pt>
                <c:pt idx="5">
                  <c:v>2000</c:v>
                </c:pt>
                <c:pt idx="6">
                  <c:v>2010</c:v>
                </c:pt>
              </c:numCache>
            </c:numRef>
          </c:cat>
          <c:val>
            <c:numRef>
              <c:f>Plan1!$C$2:$C$8</c:f>
              <c:numCache>
                <c:formatCode>General</c:formatCode>
                <c:ptCount val="7"/>
                <c:pt idx="0">
                  <c:v>32112</c:v>
                </c:pt>
                <c:pt idx="2">
                  <c:v>27911</c:v>
                </c:pt>
                <c:pt idx="3">
                  <c:v>26084</c:v>
                </c:pt>
                <c:pt idx="4">
                  <c:v>9983</c:v>
                </c:pt>
                <c:pt idx="5">
                  <c:v>5722</c:v>
                </c:pt>
                <c:pt idx="6">
                  <c:v>4518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Total  *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cat>
            <c:numRef>
              <c:f>Plan1!$A$2:$A$8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1991</c:v>
                </c:pt>
                <c:pt idx="5">
                  <c:v>2000</c:v>
                </c:pt>
                <c:pt idx="6">
                  <c:v>2010</c:v>
                </c:pt>
              </c:numCache>
            </c:numRef>
          </c:cat>
          <c:val>
            <c:numRef>
              <c:f>Plan1!$D$2:$D$8</c:f>
              <c:numCache>
                <c:formatCode>General</c:formatCode>
                <c:ptCount val="7"/>
                <c:pt idx="1">
                  <c:v>140362</c:v>
                </c:pt>
              </c:numCache>
            </c:numRef>
          </c:val>
        </c:ser>
        <c:overlap val="100"/>
        <c:axId val="92370816"/>
        <c:axId val="92372352"/>
      </c:barChart>
      <c:catAx>
        <c:axId val="92370816"/>
        <c:scaling>
          <c:orientation val="minMax"/>
        </c:scaling>
        <c:axPos val="b"/>
        <c:numFmt formatCode="General" sourceLinked="1"/>
        <c:tickLblPos val="nextTo"/>
        <c:crossAx val="92372352"/>
        <c:crosses val="autoZero"/>
        <c:auto val="1"/>
        <c:lblAlgn val="ctr"/>
        <c:lblOffset val="100"/>
      </c:catAx>
      <c:valAx>
        <c:axId val="92372352"/>
        <c:scaling>
          <c:orientation val="minMax"/>
        </c:scaling>
        <c:axPos val="l"/>
        <c:majorGridlines/>
        <c:numFmt formatCode="General" sourceLinked="1"/>
        <c:tickLblPos val="nextTo"/>
        <c:crossAx val="92370816"/>
        <c:crosses val="autoZero"/>
        <c:crossBetween val="between"/>
      </c:valAx>
    </c:plotArea>
    <c:legend>
      <c:legendPos val="b"/>
      <c:layout/>
    </c:legend>
    <c:plotVisOnly val="1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delete val="1"/>
            </c:dLbl>
            <c:dLbl>
              <c:idx val="1"/>
              <c:layout>
                <c:manualLayout>
                  <c:x val="0.20507770679130843"/>
                  <c:y val="8.6492077504034845E-4"/>
                </c:manualLayout>
              </c:layout>
              <c:showCatName val="1"/>
              <c:showPercent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0.27516418678160398"/>
                  <c:y val="0.23592323793661543"/>
                </c:manualLayout>
              </c:layout>
              <c:showCatName val="1"/>
              <c:showPercent val="1"/>
            </c:dLbl>
            <c:dLbl>
              <c:idx val="5"/>
              <c:layout>
                <c:manualLayout>
                  <c:x val="0.19660727418147855"/>
                  <c:y val="0.46936402642762581"/>
                </c:manualLayout>
              </c:layout>
              <c:showCatName val="1"/>
              <c:showPercent val="1"/>
            </c:dLbl>
            <c:dLbl>
              <c:idx val="6"/>
              <c:layout>
                <c:manualLayout>
                  <c:x val="1.93814597336412E-2"/>
                  <c:y val="0.2741104904306268"/>
                </c:manualLayout>
              </c:layout>
              <c:showCatName val="1"/>
              <c:showPercent val="1"/>
            </c:dLbl>
            <c:dLbl>
              <c:idx val="7"/>
              <c:layout>
                <c:manualLayout>
                  <c:x val="-7.0545255757514067E-2"/>
                  <c:y val="-4.2078362125586464E-3"/>
                </c:manualLayout>
              </c:layout>
              <c:showCatName val="1"/>
              <c:showPercent val="1"/>
            </c:dLbl>
            <c:dLbl>
              <c:idx val="8"/>
              <c:layout>
                <c:manualLayout>
                  <c:x val="1.5288988588742721E-2"/>
                  <c:y val="-3.3195796088959567E-3"/>
                </c:manualLayout>
              </c:layout>
              <c:showCatName val="1"/>
              <c:showPercent val="1"/>
            </c:dLbl>
            <c:dLbl>
              <c:idx val="9"/>
              <c:layout>
                <c:manualLayout>
                  <c:x val="-4.5542873853761927E-2"/>
                  <c:y val="-1.0229763829629594E-2"/>
                </c:manualLayout>
              </c:layout>
              <c:showCatName val="1"/>
              <c:showPercent val="1"/>
            </c:dLbl>
            <c:dLbl>
              <c:idx val="11"/>
              <c:layout>
                <c:manualLayout>
                  <c:x val="-3.2942237155299613E-2"/>
                  <c:y val="5.0292979390114824E-2"/>
                </c:manualLayout>
              </c:layout>
              <c:showCatName val="1"/>
              <c:showPercent val="1"/>
            </c:dLbl>
            <c:dLbl>
              <c:idx val="12"/>
              <c:delete val="1"/>
            </c:dLbl>
            <c:dLbl>
              <c:idx val="13"/>
              <c:delete val="1"/>
            </c:dLbl>
            <c:showCatName val="1"/>
            <c:showPercent val="1"/>
            <c:showLeaderLines val="1"/>
          </c:dLbls>
          <c:cat>
            <c:strRef>
              <c:f>'Perfil do usuário'!$D$29:$D$42</c:f>
              <c:strCache>
                <c:ptCount val="14"/>
                <c:pt idx="0">
                  <c:v>Nunca estudou</c:v>
                </c:pt>
                <c:pt idx="1">
                  <c:v>Primário incompleto</c:v>
                </c:pt>
                <c:pt idx="2">
                  <c:v>Primário completo</c:v>
                </c:pt>
                <c:pt idx="3">
                  <c:v>Fundamental incompleto</c:v>
                </c:pt>
                <c:pt idx="4">
                  <c:v>Fundamental completo</c:v>
                </c:pt>
                <c:pt idx="5">
                  <c:v>Ensino Médio incompleto</c:v>
                </c:pt>
                <c:pt idx="6">
                  <c:v>Ensino medio técnico</c:v>
                </c:pt>
                <c:pt idx="7">
                  <c:v>Ensino Médio completo</c:v>
                </c:pt>
                <c:pt idx="8">
                  <c:v>Superior incompleto</c:v>
                </c:pt>
                <c:pt idx="9">
                  <c:v>Superior completo</c:v>
                </c:pt>
                <c:pt idx="10">
                  <c:v>Pós graduação incompleto</c:v>
                </c:pt>
                <c:pt idx="11">
                  <c:v>Pós graduação </c:v>
                </c:pt>
                <c:pt idx="12">
                  <c:v>Mestrado </c:v>
                </c:pt>
                <c:pt idx="13">
                  <c:v>Doutorado</c:v>
                </c:pt>
              </c:strCache>
            </c:strRef>
          </c:cat>
          <c:val>
            <c:numRef>
              <c:f>'Perfil do usuário'!$E$29:$E$42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6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firstSliceAng val="0"/>
      </c:pieChart>
    </c:plotArea>
    <c:plotVisOnly val="1"/>
  </c:chart>
  <c:spPr>
    <a:ln w="3175">
      <a:solidFill>
        <a:schemeClr val="tx1"/>
      </a:solidFill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/>
          <a:lstStyle/>
          <a:p>
            <a:pPr>
              <a:defRPr/>
            </a:pPr>
            <a:r>
              <a:rPr lang="pt-BR"/>
              <a:t>Frequência</a:t>
            </a:r>
            <a:r>
              <a:rPr lang="pt-BR" baseline="0"/>
              <a:t> de uso</a:t>
            </a:r>
            <a:endParaRPr lang="pt-BR"/>
          </a:p>
        </c:rich>
      </c:tx>
      <c:layout/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ysClr val="windowText" lastClr="000000">
                    <a:alpha val="12000"/>
                  </a:sysClr>
                </a:solidFill>
              </a:ln>
            </c:spPr>
          </c:dPt>
          <c:dPt>
            <c:idx val="1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6"/>
            <c:spPr>
              <a:solidFill>
                <a:srgbClr val="FFFF00"/>
              </a:solidFill>
            </c:spPr>
          </c:dPt>
          <c:dLbls>
            <c:dLbl>
              <c:idx val="3"/>
              <c:layout>
                <c:manualLayout>
                  <c:x val="-1.690074971360957E-2"/>
                  <c:y val="5.2367444905084297E-3"/>
                </c:manualLayout>
              </c:layout>
              <c:showPercent val="1"/>
            </c:dLbl>
            <c:dLbl>
              <c:idx val="4"/>
              <c:layout>
                <c:manualLayout>
                  <c:x val="7.0414475773107763E-2"/>
                  <c:y val="6.0167034533425028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'Uso do espaço'!$A$35:$A$41</c:f>
              <c:strCache>
                <c:ptCount val="7"/>
                <c:pt idx="0">
                  <c:v>Todos os dias</c:v>
                </c:pt>
                <c:pt idx="1">
                  <c:v>De 2 a 4 vezes por semana</c:v>
                </c:pt>
                <c:pt idx="2">
                  <c:v>Somente finais de semana</c:v>
                </c:pt>
                <c:pt idx="3">
                  <c:v>Uma vez por semana</c:v>
                </c:pt>
                <c:pt idx="4">
                  <c:v>Cinco vezes por semana</c:v>
                </c:pt>
                <c:pt idx="5">
                  <c:v>A cada dez dias</c:v>
                </c:pt>
                <c:pt idx="6">
                  <c:v>Duas vezes por mês</c:v>
                </c:pt>
              </c:strCache>
            </c:strRef>
          </c:cat>
          <c:val>
            <c:numRef>
              <c:f>'Uso do espaço'!$B$35:$B$41</c:f>
              <c:numCache>
                <c:formatCode>General</c:formatCode>
                <c:ptCount val="7"/>
                <c:pt idx="0">
                  <c:v>3</c:v>
                </c:pt>
                <c:pt idx="1">
                  <c:v>11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8132094590937731"/>
          <c:y val="0.1427024284126869"/>
          <c:w val="0.25971438039705358"/>
          <c:h val="0.85729757158731312"/>
        </c:manualLayout>
      </c:layout>
    </c:legend>
    <c:plotVisOnly val="1"/>
  </c:chart>
  <c:spPr>
    <a:ln>
      <a:noFill/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5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Permanência</a:t>
            </a:r>
            <a:r>
              <a:rPr lang="en-US" baseline="0"/>
              <a:t> na área verde</a:t>
            </a:r>
            <a:endParaRPr lang="en-US"/>
          </a:p>
        </c:rich>
      </c:tx>
      <c:layout>
        <c:manualLayout>
          <c:xMode val="edge"/>
          <c:yMode val="edge"/>
          <c:x val="0.25609756097560982"/>
          <c:y val="2.00803212851406E-2"/>
        </c:manualLayout>
      </c:layout>
      <c:spPr>
        <a:noFill/>
        <a:ln w="24960">
          <a:noFill/>
        </a:ln>
      </c:spPr>
    </c:title>
    <c:plotArea>
      <c:layout/>
      <c:barChart>
        <c:barDir val="bar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Frequência de Uso</c:v>
                </c:pt>
              </c:strCache>
            </c:strRef>
          </c:tx>
          <c:cat>
            <c:strRef>
              <c:f>Plan1!$A$2:$A$5</c:f>
              <c:strCache>
                <c:ptCount val="4"/>
                <c:pt idx="0">
                  <c:v>Mais de três horas</c:v>
                </c:pt>
                <c:pt idx="1">
                  <c:v>Até duas horas</c:v>
                </c:pt>
                <c:pt idx="2">
                  <c:v>Até uma hora</c:v>
                </c:pt>
                <c:pt idx="3">
                  <c:v>Menos de uma hora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2</c:v>
                </c:pt>
                <c:pt idx="1">
                  <c:v>9</c:v>
                </c:pt>
                <c:pt idx="2">
                  <c:v>8</c:v>
                </c:pt>
                <c:pt idx="3">
                  <c:v>1</c:v>
                </c:pt>
              </c:numCache>
            </c:numRef>
          </c:val>
        </c:ser>
        <c:axId val="50404736"/>
        <c:axId val="50435200"/>
      </c:barChart>
      <c:catAx>
        <c:axId val="50404736"/>
        <c:scaling>
          <c:orientation val="minMax"/>
        </c:scaling>
        <c:axPos val="l"/>
        <c:numFmt formatCode="General" sourceLinked="1"/>
        <c:tickLblPos val="nextTo"/>
        <c:crossAx val="50435200"/>
        <c:crosses val="autoZero"/>
        <c:auto val="1"/>
        <c:lblAlgn val="ctr"/>
        <c:lblOffset val="100"/>
      </c:catAx>
      <c:valAx>
        <c:axId val="50435200"/>
        <c:scaling>
          <c:orientation val="minMax"/>
        </c:scaling>
        <c:axPos val="b"/>
        <c:majorGridlines/>
        <c:numFmt formatCode="General" sourceLinked="1"/>
        <c:tickLblPos val="nextTo"/>
        <c:crossAx val="50404736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5"/>
  <c:chart>
    <c:autoTitleDeleted val="1"/>
    <c:plotArea>
      <c:layout>
        <c:manualLayout>
          <c:layoutTarget val="inner"/>
          <c:xMode val="edge"/>
          <c:yMode val="edge"/>
          <c:x val="6.7775538057742904E-2"/>
          <c:y val="4.5286167587260548E-2"/>
          <c:w val="0.89734762321376493"/>
          <c:h val="0.73935083706205684"/>
        </c:manualLayout>
      </c:layout>
      <c:bar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dLbls>
            <c:showVal val="1"/>
          </c:dLbls>
          <c:cat>
            <c:strRef>
              <c:f>Plan1!$A$2:$A$9</c:f>
              <c:strCache>
                <c:ptCount val="8"/>
                <c:pt idx="0">
                  <c:v>Natureza</c:v>
                </c:pt>
                <c:pt idx="1">
                  <c:v>Lago</c:v>
                </c:pt>
                <c:pt idx="2">
                  <c:v>ATI</c:v>
                </c:pt>
                <c:pt idx="3">
                  <c:v>Mini-academias</c:v>
                </c:pt>
                <c:pt idx="4">
                  <c:v>Pista de caminhada</c:v>
                </c:pt>
                <c:pt idx="5">
                  <c:v>Convivio social</c:v>
                </c:pt>
                <c:pt idx="6">
                  <c:v>Bancos</c:v>
                </c:pt>
                <c:pt idx="7">
                  <c:v>Espaço público</c:v>
                </c:pt>
              </c:strCache>
            </c:strRef>
          </c:cat>
          <c:val>
            <c:numRef>
              <c:f>Plan1!$B$2:$B$9</c:f>
              <c:numCache>
                <c:formatCode>General</c:formatCode>
                <c:ptCount val="8"/>
                <c:pt idx="0">
                  <c:v>8</c:v>
                </c:pt>
                <c:pt idx="1">
                  <c:v>13</c:v>
                </c:pt>
                <c:pt idx="2">
                  <c:v>3</c:v>
                </c:pt>
                <c:pt idx="3">
                  <c:v>4</c:v>
                </c:pt>
                <c:pt idx="4">
                  <c:v>1</c:v>
                </c:pt>
                <c:pt idx="5">
                  <c:v>1</c:v>
                </c:pt>
                <c:pt idx="6">
                  <c:v>4</c:v>
                </c:pt>
                <c:pt idx="7">
                  <c:v>1</c:v>
                </c:pt>
              </c:numCache>
            </c:numRef>
          </c:val>
        </c:ser>
        <c:axId val="95081984"/>
        <c:axId val="95083904"/>
      </c:barChart>
      <c:catAx>
        <c:axId val="95081984"/>
        <c:scaling>
          <c:orientation val="minMax"/>
        </c:scaling>
        <c:axPos val="b"/>
        <c:numFmt formatCode="General" sourceLinked="1"/>
        <c:tickLblPos val="nextTo"/>
        <c:crossAx val="95083904"/>
        <c:crosses val="autoZero"/>
        <c:auto val="1"/>
        <c:lblAlgn val="ctr"/>
        <c:lblOffset val="100"/>
      </c:catAx>
      <c:valAx>
        <c:axId val="95083904"/>
        <c:scaling>
          <c:orientation val="minMax"/>
        </c:scaling>
        <c:axPos val="l"/>
        <c:majorGridlines/>
        <c:numFmt formatCode="General" sourceLinked="1"/>
        <c:tickLblPos val="nextTo"/>
        <c:crossAx val="95081984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0.13212532247474437"/>
          <c:y val="8.2728971307604204E-2"/>
          <c:w val="0.35088712924503918"/>
          <c:h val="0.78059680650486274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6"/>
            <c:spPr>
              <a:solidFill>
                <a:srgbClr val="FFFF00"/>
              </a:solidFill>
            </c:spPr>
          </c:dPt>
          <c:dLbls>
            <c:showPercent val="1"/>
            <c:showLeaderLines val="1"/>
          </c:dLbls>
          <c:cat>
            <c:strRef>
              <c:f>'Uso do espaço'!$A$35:$A$41</c:f>
              <c:strCache>
                <c:ptCount val="7"/>
                <c:pt idx="0">
                  <c:v>Todos os dias</c:v>
                </c:pt>
                <c:pt idx="1">
                  <c:v>Mais de uma vez por semana</c:v>
                </c:pt>
                <c:pt idx="2">
                  <c:v>Somente finais de semana</c:v>
                </c:pt>
                <c:pt idx="3">
                  <c:v>Uma vez por semana</c:v>
                </c:pt>
                <c:pt idx="4">
                  <c:v>Cinco vezes por semana</c:v>
                </c:pt>
                <c:pt idx="5">
                  <c:v>A cada dez dias</c:v>
                </c:pt>
                <c:pt idx="6">
                  <c:v>Duas vezes por mês</c:v>
                </c:pt>
              </c:strCache>
            </c:strRef>
          </c:cat>
          <c:val>
            <c:numRef>
              <c:f>'Uso do espaço'!$B$35:$B$41</c:f>
              <c:numCache>
                <c:formatCode>General</c:formatCode>
                <c:ptCount val="7"/>
                <c:pt idx="0">
                  <c:v>3</c:v>
                </c:pt>
                <c:pt idx="1">
                  <c:v>11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4166666666666672"/>
          <c:y val="8.1030183727034147E-2"/>
          <c:w val="0.34166666666666884"/>
          <c:h val="0.90738407699037615"/>
        </c:manualLayout>
      </c:layout>
    </c:legend>
    <c:plotVisOnly val="1"/>
  </c:chart>
  <c:spPr>
    <a:ln w="3175">
      <a:noFill/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FFC000"/>
              </a:solidFill>
            </c:spPr>
          </c:dPt>
          <c:dLbls>
            <c:showPercent val="1"/>
            <c:showLeaderLines val="1"/>
          </c:dLbls>
          <c:cat>
            <c:strRef>
              <c:f>'uso do espaço boe'!$A$74:$A$78</c:f>
              <c:strCache>
                <c:ptCount val="5"/>
                <c:pt idx="0">
                  <c:v>Menos de uma hora</c:v>
                </c:pt>
                <c:pt idx="1">
                  <c:v>Uma hora</c:v>
                </c:pt>
                <c:pt idx="2">
                  <c:v>Duas horas</c:v>
                </c:pt>
                <c:pt idx="3">
                  <c:v>Três horas</c:v>
                </c:pt>
                <c:pt idx="4">
                  <c:v>Mais de três horas</c:v>
                </c:pt>
              </c:strCache>
            </c:strRef>
          </c:cat>
          <c:val>
            <c:numRef>
              <c:f>'uso do espaço boe'!$B$74:$B$78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9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spPr>
    <a:ln w="3175">
      <a:noFill/>
    </a:ln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BF600-374E-495E-9881-67FB18C11B85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95FC-D2D4-46BB-BA93-6652052A1E4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27B849-26FC-4CB1-8F34-C24DCE16DAD0}" type="slidenum">
              <a:rPr lang="pt-BR"/>
              <a:pPr/>
              <a:t>17</a:t>
            </a:fld>
            <a:endParaRPr lang="pt-BR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4181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2787B4-BE11-4760-9372-704E41F3A3F3}" type="slidenum">
              <a:rPr lang="pt-BR"/>
              <a:pPr/>
              <a:t>36</a:t>
            </a:fld>
            <a:endParaRPr lang="pt-BR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0663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850BD2-807E-407E-9867-F0F0B6EAFB81}" type="slidenum">
              <a:rPr lang="pt-BR"/>
              <a:pPr/>
              <a:t>37</a:t>
            </a:fld>
            <a:endParaRPr lang="pt-BR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7163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82FE8C-9844-4111-9819-40AF32681D10}" type="slidenum">
              <a:rPr lang="pt-BR"/>
              <a:pPr/>
              <a:t>38</a:t>
            </a:fld>
            <a:endParaRPr lang="pt-BR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847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9584F6-1798-4C9D-94A9-63C72E4B4FD1}" type="slidenum">
              <a:rPr lang="pt-BR"/>
              <a:pPr/>
              <a:t>39</a:t>
            </a:fld>
            <a:endParaRPr lang="pt-BR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5457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3CD67D-E78F-405C-80B8-C1AED340F860}" type="slidenum">
              <a:rPr lang="pt-BR"/>
              <a:pPr/>
              <a:t>40</a:t>
            </a:fld>
            <a:endParaRPr lang="pt-BR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9667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A02EE1-4CC4-41AB-91B5-7CE5DED9BD75}" type="slidenum">
              <a:rPr lang="pt-BR"/>
              <a:pPr/>
              <a:t>41</a:t>
            </a:fld>
            <a:endParaRPr lang="pt-BR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7469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E402BC-9A66-41BD-A718-9BA278C4A4EE}" type="slidenum">
              <a:rPr lang="pt-BR"/>
              <a:pPr/>
              <a:t>19</a:t>
            </a:fld>
            <a:endParaRPr lang="pt-BR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655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252A85-EEAA-4452-B676-A4FBD64D976F}" type="slidenum">
              <a:rPr lang="pt-BR"/>
              <a:pPr/>
              <a:t>20</a:t>
            </a:fld>
            <a:endParaRPr lang="pt-BR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7010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FEF9ED-94CF-430E-BBA3-5D8E67390E72}" type="slidenum">
              <a:rPr lang="pt-BR"/>
              <a:pPr/>
              <a:t>22</a:t>
            </a:fld>
            <a:endParaRPr lang="pt-BR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703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1296A-28BC-46EA-BD85-C93742AFD45C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F707BF-9A97-4F24-A55E-3BFBB336B78B}" type="slidenum">
              <a:rPr lang="pt-BR"/>
              <a:pPr/>
              <a:t>32</a:t>
            </a:fld>
            <a:endParaRPr lang="pt-BR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6105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90D261-552A-4750-9F53-F4809B4D935D}" type="slidenum">
              <a:rPr lang="pt-BR"/>
              <a:pPr/>
              <a:t>33</a:t>
            </a:fld>
            <a:endParaRPr lang="pt-BR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778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45E0F8-E829-4C1E-BAF5-DCD956A2C8A9}" type="slidenum">
              <a:rPr lang="pt-BR"/>
              <a:pPr/>
              <a:t>34</a:t>
            </a:fld>
            <a:endParaRPr lang="pt-BR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6990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E06E-0383-4762-BB7C-F09159B0C0A6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39C2-320F-45DB-8FF3-8C5846E167F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E06E-0383-4762-BB7C-F09159B0C0A6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39C2-320F-45DB-8FF3-8C5846E167F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E06E-0383-4762-BB7C-F09159B0C0A6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39C2-320F-45DB-8FF3-8C5846E167F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5F850A5F-A22F-4DDD-AB1A-2021D8C0171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9321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E06E-0383-4762-BB7C-F09159B0C0A6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39C2-320F-45DB-8FF3-8C5846E167F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E06E-0383-4762-BB7C-F09159B0C0A6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39C2-320F-45DB-8FF3-8C5846E167F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E06E-0383-4762-BB7C-F09159B0C0A6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39C2-320F-45DB-8FF3-8C5846E167F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E06E-0383-4762-BB7C-F09159B0C0A6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39C2-320F-45DB-8FF3-8C5846E167F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E06E-0383-4762-BB7C-F09159B0C0A6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39C2-320F-45DB-8FF3-8C5846E167F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E06E-0383-4762-BB7C-F09159B0C0A6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39C2-320F-45DB-8FF3-8C5846E167F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E06E-0383-4762-BB7C-F09159B0C0A6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39C2-320F-45DB-8FF3-8C5846E167F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E06E-0383-4762-BB7C-F09159B0C0A6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39C2-320F-45DB-8FF3-8C5846E167F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3E06E-0383-4762-BB7C-F09159B0C0A6}" type="datetimeFigureOut">
              <a:rPr lang="pt-BR" smtClean="0"/>
              <a:pPr/>
              <a:t>30/11/2012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439C2-320F-45DB-8FF3-8C5846E167F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binged.it/SHMPP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295753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Áreas Verdes Urbanas: Proposta de Análise Espacial Comparativa em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t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rês Cidades da Mesorregião Centro Ocidental Paranaense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00562" y="5072074"/>
            <a:ext cx="4071966" cy="1214446"/>
          </a:xfrm>
        </p:spPr>
        <p:txBody>
          <a:bodyPr>
            <a:normAutofit/>
          </a:bodyPr>
          <a:lstStyle/>
          <a:p>
            <a:pPr algn="r"/>
            <a:r>
              <a:rPr lang="pt-BR" sz="2400" dirty="0" smtClean="0"/>
              <a:t>Jonas Henrique Moura de Lima</a:t>
            </a:r>
          </a:p>
          <a:p>
            <a:pPr algn="r"/>
            <a:r>
              <a:rPr lang="pt-BR" sz="2400" dirty="0" smtClean="0"/>
              <a:t>Marcos Clair </a:t>
            </a:r>
            <a:r>
              <a:rPr lang="pt-BR" sz="2400" dirty="0" err="1" smtClean="0"/>
              <a:t>Bovo</a:t>
            </a:r>
            <a:r>
              <a:rPr lang="pt-BR" sz="2400" dirty="0" smtClean="0"/>
              <a:t> (Or.)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 l="8984" t="9961" r="6054" b="14843"/>
          <a:stretch>
            <a:fillRect/>
          </a:stretch>
        </p:blipFill>
        <p:spPr bwMode="auto">
          <a:xfrm>
            <a:off x="-33" y="357166"/>
            <a:ext cx="9147775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Resultados e discussões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514351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dirty="0" smtClean="0"/>
              <a:t>Formação histórica dos municípios</a:t>
            </a:r>
          </a:p>
          <a:p>
            <a:pPr algn="r">
              <a:buNone/>
            </a:pPr>
            <a:endParaRPr lang="pt-BR" dirty="0" smtClean="0"/>
          </a:p>
          <a:p>
            <a:pPr algn="r">
              <a:buNone/>
            </a:pPr>
            <a:r>
              <a:rPr lang="pt-BR" dirty="0" smtClean="0"/>
              <a:t>Aspectos Gerais do Parque Municipal</a:t>
            </a:r>
          </a:p>
          <a:p>
            <a:pPr algn="r">
              <a:buNone/>
            </a:pPr>
            <a:r>
              <a:rPr lang="pt-BR" dirty="0" smtClean="0"/>
              <a:t> Joaquim Teodoro de Oliveira</a:t>
            </a:r>
          </a:p>
          <a:p>
            <a:pPr algn="r"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Aspectos Gerais do Parque Ecológico </a:t>
            </a:r>
          </a:p>
          <a:p>
            <a:pPr>
              <a:buNone/>
            </a:pPr>
            <a:r>
              <a:rPr lang="pt-BR" dirty="0" smtClean="0"/>
              <a:t>Armando Alves de Souza</a:t>
            </a:r>
          </a:p>
          <a:p>
            <a:pPr algn="r">
              <a:buNone/>
            </a:pPr>
            <a:endParaRPr lang="pt-BR" dirty="0" smtClean="0"/>
          </a:p>
          <a:p>
            <a:pPr algn="r">
              <a:buNone/>
            </a:pPr>
            <a:r>
              <a:rPr lang="pt-BR" dirty="0" smtClean="0"/>
              <a:t>Aspectos Gerais do Parque Ecológico</a:t>
            </a:r>
          </a:p>
          <a:p>
            <a:pPr algn="r">
              <a:buNone/>
            </a:pPr>
            <a:r>
              <a:rPr lang="pt-BR" dirty="0" smtClean="0"/>
              <a:t> Olivo Fortunato Gaspareli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Formação histórica dos municípios em estudo</a:t>
            </a:r>
            <a:endParaRPr lang="pt-BR" dirty="0"/>
          </a:p>
        </p:txBody>
      </p:sp>
      <p:pic>
        <p:nvPicPr>
          <p:cNvPr id="4" name="Espaço Reservado para Conteúdo 3" descr="a (17)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64305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85720" y="2000240"/>
            <a:ext cx="45005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Índios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Tratado de Madrid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Duas </a:t>
            </a:r>
            <a:r>
              <a:rPr lang="pt-BR" dirty="0"/>
              <a:t>frentes de ocupação: uma do </a:t>
            </a:r>
            <a:r>
              <a:rPr lang="pt-BR" dirty="0" smtClean="0"/>
              <a:t>Sul com </a:t>
            </a:r>
            <a:r>
              <a:rPr lang="pt-BR" dirty="0"/>
              <a:t>safristas, muitas </a:t>
            </a:r>
            <a:r>
              <a:rPr lang="pt-BR" dirty="0" smtClean="0"/>
              <a:t>vezes descendentes </a:t>
            </a:r>
            <a:r>
              <a:rPr lang="pt-BR" dirty="0"/>
              <a:t>de imigrantes europeus e </a:t>
            </a:r>
            <a:r>
              <a:rPr lang="pt-BR" dirty="0" smtClean="0"/>
              <a:t>do </a:t>
            </a:r>
            <a:r>
              <a:rPr lang="pt-BR" dirty="0"/>
              <a:t>norte derivada das frentes </a:t>
            </a:r>
            <a:r>
              <a:rPr lang="pt-BR" dirty="0" smtClean="0"/>
              <a:t> colonizadoras </a:t>
            </a:r>
            <a:r>
              <a:rPr lang="pt-BR" dirty="0"/>
              <a:t>de café</a:t>
            </a:r>
            <a:r>
              <a:rPr lang="pt-BR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1960 – </a:t>
            </a:r>
            <a:r>
              <a:rPr lang="pt-BR" dirty="0"/>
              <a:t>E</a:t>
            </a:r>
            <a:r>
              <a:rPr lang="pt-BR" dirty="0" smtClean="0"/>
              <a:t>mancipação de Mamborê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</a:t>
            </a:r>
            <a:r>
              <a:rPr lang="pt-BR" dirty="0" smtClean="0"/>
              <a:t>1964 – é a vez de Boa Esperança.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1970 – início do processo de modernização da agricultura na região.</a:t>
            </a:r>
          </a:p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000628" y="6211669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Território do município de Campo Mourão no fim da década de 1940.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/>
        </p:nvGraphicFramePr>
        <p:xfrm>
          <a:off x="0" y="3071810"/>
          <a:ext cx="4286248" cy="321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/>
        </p:nvGraphicFramePr>
        <p:xfrm>
          <a:off x="4500562" y="3000372"/>
          <a:ext cx="4643438" cy="321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/>
          <p:cNvGraphicFramePr/>
          <p:nvPr/>
        </p:nvGraphicFramePr>
        <p:xfrm>
          <a:off x="0" y="0"/>
          <a:ext cx="9144000" cy="350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6215082"/>
            <a:ext cx="914400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Fonte:  </a:t>
            </a:r>
            <a:r>
              <a:rPr lang="pt-BR" sz="1000" dirty="0" err="1" smtClean="0"/>
              <a:t>Buscariol</a:t>
            </a:r>
            <a:r>
              <a:rPr lang="pt-BR" sz="1000" dirty="0"/>
              <a:t>, D. B. </a:t>
            </a:r>
            <a:r>
              <a:rPr lang="pt-BR" sz="1000" i="1" dirty="0" err="1" smtClean="0"/>
              <a:t>ett</a:t>
            </a:r>
            <a:r>
              <a:rPr lang="pt-BR" sz="1000" i="1" dirty="0" smtClean="0"/>
              <a:t> </a:t>
            </a:r>
            <a:r>
              <a:rPr lang="pt-BR" sz="1000" i="1" dirty="0" err="1"/>
              <a:t>all</a:t>
            </a:r>
            <a:r>
              <a:rPr lang="pt-BR" sz="1000" dirty="0" smtClean="0"/>
              <a:t>., </a:t>
            </a:r>
            <a:r>
              <a:rPr lang="pt-BR" sz="1000" dirty="0"/>
              <a:t>2010</a:t>
            </a:r>
            <a:r>
              <a:rPr lang="pt-BR" sz="1000" dirty="0" smtClean="0"/>
              <a:t>. / 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IPARDES, 2012.  / FIBGE.,</a:t>
            </a: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1950, 1960 e 1970./ </a:t>
            </a:r>
            <a:r>
              <a:rPr lang="pt-BR" sz="1000" dirty="0" err="1" smtClean="0"/>
              <a:t>Olipa</a:t>
            </a:r>
            <a:r>
              <a:rPr lang="pt-BR" sz="1000" dirty="0"/>
              <a:t>, Vilson., </a:t>
            </a:r>
            <a:r>
              <a:rPr lang="pt-BR" sz="1000" dirty="0" smtClean="0"/>
              <a:t>1998.</a:t>
            </a:r>
          </a:p>
          <a:p>
            <a:pPr marL="0" marR="0" lvl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t-BR" sz="1000" dirty="0" smtClean="0"/>
          </a:p>
          <a:p>
            <a:pPr marL="0" marR="0" lvl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BR" sz="1100" dirty="0" smtClean="0">
                <a:latin typeface="Arial Narrow" pitchFamily="34" charset="0"/>
              </a:rPr>
              <a:t>* </a:t>
            </a: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Durante esta pesquisa não foram encontrados dados oficiais do ano de 1960 que confirmassem a diferença entre a população rural e urbana de Campo Mourão. </a:t>
            </a:r>
            <a:endParaRPr kumimoji="0" 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rque 020610 014.jpg"/>
          <p:cNvPicPr>
            <a:picLocks noChangeAspect="1"/>
          </p:cNvPicPr>
          <p:nvPr/>
        </p:nvPicPr>
        <p:blipFill>
          <a:blip r:embed="rId2"/>
          <a:srcRect l="46196"/>
          <a:stretch>
            <a:fillRect/>
          </a:stretch>
        </p:blipFill>
        <p:spPr>
          <a:xfrm>
            <a:off x="5286380" y="0"/>
            <a:ext cx="3857621" cy="6858000"/>
          </a:xfrm>
          <a:prstGeom prst="rect">
            <a:avLst/>
          </a:prstGeom>
        </p:spPr>
      </p:pic>
      <p:pic>
        <p:nvPicPr>
          <p:cNvPr id="4" name="Imagem 3" descr="P3040507.JPG"/>
          <p:cNvPicPr>
            <a:picLocks noChangeAspect="1"/>
          </p:cNvPicPr>
          <p:nvPr/>
        </p:nvPicPr>
        <p:blipFill>
          <a:blip r:embed="rId3"/>
          <a:srcRect l="46484"/>
          <a:stretch>
            <a:fillRect/>
          </a:stretch>
        </p:blipFill>
        <p:spPr>
          <a:xfrm>
            <a:off x="0" y="0"/>
            <a:ext cx="4349752" cy="6858000"/>
          </a:xfrm>
          <a:prstGeom prst="rect">
            <a:avLst/>
          </a:prstGeom>
        </p:spPr>
      </p:pic>
      <p:pic>
        <p:nvPicPr>
          <p:cNvPr id="5" name="Imagem 4" descr="Cópia (2) de P3170008.JPG"/>
          <p:cNvPicPr>
            <a:picLocks noChangeAspect="1"/>
          </p:cNvPicPr>
          <p:nvPr/>
        </p:nvPicPr>
        <p:blipFill>
          <a:blip r:embed="rId4"/>
          <a:srcRect r="40625"/>
          <a:stretch>
            <a:fillRect/>
          </a:stretch>
        </p:blipFill>
        <p:spPr>
          <a:xfrm>
            <a:off x="3000364" y="0"/>
            <a:ext cx="361950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/>
          <a:lstStyle/>
          <a:p>
            <a:pPr algn="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Apresentação dos resultados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Parque Municipal  Joaquim Teodoro de Oliveira</a:t>
            </a:r>
            <a:endParaRPr lang="pt-BR" dirty="0"/>
          </a:p>
        </p:txBody>
      </p:sp>
      <p:pic>
        <p:nvPicPr>
          <p:cNvPr id="4" name="Imagem 3" descr="Mapa Parque Municipal Joaquim Teodoro de Oliveira"/>
          <p:cNvPicPr/>
          <p:nvPr/>
        </p:nvPicPr>
        <p:blipFill>
          <a:blip r:embed="rId2" cstate="print"/>
          <a:srcRect l="17493" t="46068" r="16609" b="11784"/>
          <a:stretch>
            <a:fillRect/>
          </a:stretch>
        </p:blipFill>
        <p:spPr bwMode="auto">
          <a:xfrm>
            <a:off x="214282" y="1571612"/>
            <a:ext cx="4186430" cy="289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joaquim teodoro de oliveira foto da prefeitur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643338"/>
            <a:ext cx="4748214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4857752" y="1571612"/>
            <a:ext cx="4286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263.687,55 </a:t>
            </a:r>
            <a:r>
              <a:rPr lang="pt-BR" dirty="0" err="1" smtClean="0"/>
              <a:t>m²</a:t>
            </a:r>
            <a:r>
              <a:rPr lang="pt-BR" dirty="0" smtClean="0"/>
              <a:t>;</a:t>
            </a:r>
          </a:p>
          <a:p>
            <a:r>
              <a:rPr lang="pt-BR" dirty="0" smtClean="0"/>
              <a:t>Transformado em parque em 1971 com  60 mil </a:t>
            </a:r>
            <a:r>
              <a:rPr lang="pt-BR" dirty="0" err="1" smtClean="0"/>
              <a:t>m²</a:t>
            </a:r>
            <a:r>
              <a:rPr lang="pt-BR" dirty="0" smtClean="0"/>
              <a:t>;</a:t>
            </a:r>
          </a:p>
          <a:p>
            <a:endParaRPr lang="pt-BR" dirty="0"/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14282" y="6000768"/>
            <a:ext cx="4143404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Foto: Prefeitura Municipal de Campo Mourão. Disponível em: &lt;http://www.flickr.com/photos/prefeituradecampomourao/5546413533/in/set-72157626191639671 &gt;Acesso em: 07 nov. 2012.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30404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3" y="3500438"/>
            <a:ext cx="4095746" cy="3357562"/>
          </a:xfrm>
          <a:prstGeom prst="rect">
            <a:avLst/>
          </a:prstGeom>
        </p:spPr>
      </p:pic>
      <p:pic>
        <p:nvPicPr>
          <p:cNvPr id="3" name="Imagem 2" descr="P30403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0"/>
            <a:ext cx="4000496" cy="3500438"/>
          </a:xfrm>
          <a:prstGeom prst="rect">
            <a:avLst/>
          </a:prstGeom>
        </p:spPr>
      </p:pic>
      <p:pic>
        <p:nvPicPr>
          <p:cNvPr id="5" name="Imagem 4" descr="bancos parqu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1494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30405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357562"/>
            <a:ext cx="4500562" cy="3500438"/>
          </a:xfrm>
          <a:prstGeom prst="rect">
            <a:avLst/>
          </a:prstGeom>
        </p:spPr>
      </p:pic>
      <p:pic>
        <p:nvPicPr>
          <p:cNvPr id="6" name="Imagem 5" descr="P30405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501" y="0"/>
            <a:ext cx="4581499" cy="3436124"/>
          </a:xfrm>
          <a:prstGeom prst="rect">
            <a:avLst/>
          </a:prstGeom>
        </p:spPr>
      </p:pic>
      <p:pic>
        <p:nvPicPr>
          <p:cNvPr id="8" name="Imagem 7" descr="P304037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7562"/>
            <a:ext cx="4667250" cy="3500438"/>
          </a:xfrm>
          <a:prstGeom prst="rect">
            <a:avLst/>
          </a:prstGeom>
        </p:spPr>
      </p:pic>
      <p:pic>
        <p:nvPicPr>
          <p:cNvPr id="9" name="Imagem 8" descr="P304036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4643438" cy="34825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P30405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1214414" y="6286520"/>
            <a:ext cx="671517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pt-BR" sz="1200" b="1" dirty="0" smtClean="0">
                <a:latin typeface="Arial Narrow" pitchFamily="34" charset="0"/>
              </a:rPr>
              <a:t>Fonte:</a:t>
            </a:r>
            <a:r>
              <a:rPr lang="pt-BR" sz="1200" dirty="0" smtClean="0">
                <a:latin typeface="Arial Narrow" pitchFamily="34" charset="0"/>
              </a:rPr>
              <a:t> Pesquisa empírica realizada no primeiro semestre de 2012 Adaptado a partir de metodologia de </a:t>
            </a:r>
            <a:r>
              <a:rPr lang="pt-BR" sz="1200" dirty="0" err="1" smtClean="0">
                <a:latin typeface="Arial Narrow" pitchFamily="34" charset="0"/>
              </a:rPr>
              <a:t>Bovo</a:t>
            </a:r>
            <a:r>
              <a:rPr lang="pt-BR" sz="1200" dirty="0" smtClean="0">
                <a:latin typeface="Arial Narrow" pitchFamily="34" charset="0"/>
              </a:rPr>
              <a:t> (2009)</a:t>
            </a:r>
            <a:endParaRPr lang="pt-BR" sz="1200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8750" t="66563" r="22656" b="10000"/>
          <a:stretch>
            <a:fillRect/>
          </a:stretch>
        </p:blipFill>
        <p:spPr bwMode="auto">
          <a:xfrm>
            <a:off x="1000100" y="4429156"/>
            <a:ext cx="714380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O parque e seus usuários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56481" y="973542"/>
            <a:ext cx="8228160" cy="578940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5602" rIns="0" bIns="0" anchor="ctr">
            <a:normAutofit/>
          </a:bodyPr>
          <a:lstStyle/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Usos: caminhada, a prática de exercícios físicos e a busca por momentos de relaxamento, além do descanso, realização de piquenique e prática de estudos. </a:t>
            </a:r>
          </a:p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Atrativos: área verde interna, o lago e a pista de caminhada.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 mambore comca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0"/>
            <a:ext cx="328614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Boa esperança (2)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429124" y="3143248"/>
            <a:ext cx="4714877" cy="3714752"/>
          </a:xfrm>
          <a:prstGeom prst="rect">
            <a:avLst/>
          </a:prstGeom>
        </p:spPr>
      </p:pic>
      <p:pic>
        <p:nvPicPr>
          <p:cNvPr id="5" name="Imagem 4" descr="joaquim teodoro de oliveira foto da prefeitur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56" y="-39690"/>
            <a:ext cx="4786314" cy="332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429156" y="2643182"/>
            <a:ext cx="471484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Foto: Prefeitura Municipal de Campo Mourão. Disponível em: &lt;http://www.flickr.com/ </a:t>
            </a:r>
            <a:r>
              <a:rPr kumimoji="0" lang="pt-BR" sz="9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photos</a:t>
            </a: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pt-BR" sz="9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prefeituradecampomourao</a:t>
            </a: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/5546413533/in/set-72157626191639671 &gt;Acesso em: 07 nov. 2012.</a:t>
            </a:r>
            <a:endParaRPr kumimoji="0" lang="pt-BR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Espaço Reservado para Conteúdo 3" descr="Imagem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" y="3214686"/>
            <a:ext cx="4429123" cy="3696496"/>
          </a:xfr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6627192"/>
            <a:ext cx="4429124" cy="2308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9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Fonte</a:t>
            </a: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Assessoria de imprensa da prefeitura municipal de Mamborê – PR, 2007. </a:t>
            </a:r>
            <a:endParaRPr kumimoji="0" lang="pt-BR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/>
        </p:nvGraphicFramePr>
        <p:xfrm>
          <a:off x="1554852" y="2694424"/>
          <a:ext cx="6715140" cy="364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ângulo 5"/>
          <p:cNvSpPr/>
          <p:nvPr/>
        </p:nvSpPr>
        <p:spPr>
          <a:xfrm>
            <a:off x="357158" y="785794"/>
            <a:ext cx="7572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b="1" dirty="0" smtClean="0"/>
              <a:t>O que chamou mais atenção?</a:t>
            </a:r>
          </a:p>
          <a:p>
            <a:pPr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pt-BR" dirty="0" smtClean="0"/>
          </a:p>
          <a:p>
            <a:pPr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 smtClean="0"/>
              <a:t>O </a:t>
            </a:r>
            <a:r>
              <a:rPr lang="pt-BR" i="1" dirty="0" smtClean="0"/>
              <a:t>desconhecimento</a:t>
            </a:r>
            <a:r>
              <a:rPr lang="pt-BR" dirty="0" smtClean="0"/>
              <a:t> da existência de outros parques urbanos;</a:t>
            </a:r>
          </a:p>
          <a:p>
            <a:pPr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 smtClean="0"/>
              <a:t>A presença de pessoas de outros municípios;</a:t>
            </a:r>
          </a:p>
          <a:p>
            <a:pPr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 smtClean="0"/>
              <a:t>Falta de transporte público até o parque;</a:t>
            </a:r>
          </a:p>
          <a:p>
            <a:pPr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 smtClean="0"/>
              <a:t>Insegurança;</a:t>
            </a:r>
            <a:endParaRPr lang="pt-BR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85950" y="6400800"/>
            <a:ext cx="600076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Fonte: Pesquisa empírica realizada 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entre os meses de abril e março de 2012.</a:t>
            </a:r>
            <a:endParaRPr kumimoji="0" 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Elaboração: LIMA, J. </a:t>
            </a:r>
            <a:r>
              <a:rPr kumimoji="0" lang="pt-BR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H.M.</a:t>
            </a: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de.</a:t>
            </a: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/>
        </p:nvGraphicFramePr>
        <p:xfrm>
          <a:off x="1214414" y="0"/>
          <a:ext cx="6572264" cy="3929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/>
        </p:nvGraphicFramePr>
        <p:xfrm>
          <a:off x="1643042" y="4000504"/>
          <a:ext cx="5946643" cy="2355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1785950" y="6400800"/>
            <a:ext cx="600076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Fonte: Pesquisa empírica realizada 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entre os meses de abril e março de 2012.</a:t>
            </a:r>
            <a:endParaRPr kumimoji="0" 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Elaboração: LIMA, J. </a:t>
            </a:r>
            <a:r>
              <a:rPr kumimoji="0" lang="pt-BR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H.M.</a:t>
            </a: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de.</a:t>
            </a: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As propostas da população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56481" y="1646094"/>
            <a:ext cx="8228160" cy="444430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5602" rIns="0" bIns="0" anchor="ctr">
            <a:normAutofit lnSpcReduction="10000"/>
          </a:bodyPr>
          <a:lstStyle/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Melhoria da segurança;</a:t>
            </a:r>
          </a:p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Resolver o assoreamento; </a:t>
            </a:r>
          </a:p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Reabrir a lanchonete;</a:t>
            </a:r>
          </a:p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Inclusão e, ou manutenção de equipamentos;</a:t>
            </a:r>
          </a:p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Incentivo à promoção de eventos para lazer coletivo;</a:t>
            </a:r>
          </a:p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Construção de uma ciclovia interna;</a:t>
            </a:r>
          </a:p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Entre outras.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Parque Ecológico Armando Alves de Souza</a:t>
            </a:r>
            <a:endParaRPr lang="pt-BR" dirty="0"/>
          </a:p>
        </p:txBody>
      </p:sp>
      <p:pic>
        <p:nvPicPr>
          <p:cNvPr id="4" name="Espaço Reservado para Conteúdo 3" descr="Imagem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1500174"/>
            <a:ext cx="9144000" cy="5411008"/>
          </a:xfrm>
        </p:spPr>
      </p:pic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1857356" y="6581001"/>
            <a:ext cx="6304483" cy="2769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Image</a:t>
            </a: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Assessoria de imprensa da prefeitura municipal de Mamborê – PR, 2007. 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 l="2197" r="2588" b="13306"/>
          <a:stretch>
            <a:fillRect/>
          </a:stretch>
        </p:blipFill>
        <p:spPr bwMode="auto">
          <a:xfrm>
            <a:off x="75841" y="1"/>
            <a:ext cx="8996753" cy="614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357158" y="6286520"/>
            <a:ext cx="8729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Área do parque do lago em 11 fevereiro de 2006. Foto: Assessoria de Imprensa da Prefeitura Municipal</a:t>
            </a:r>
            <a:endParaRPr lang="pt-BR" sz="1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 l="2197" r="2588" b="6250"/>
          <a:stretch>
            <a:fillRect/>
          </a:stretch>
        </p:blipFill>
        <p:spPr bwMode="auto">
          <a:xfrm>
            <a:off x="0" y="0"/>
            <a:ext cx="9501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271462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A </a:t>
            </a:r>
            <a:r>
              <a:rPr lang="pt-BR" sz="3200" b="1" dirty="0" smtClean="0"/>
              <a:t>área verde </a:t>
            </a:r>
            <a:r>
              <a:rPr lang="pt-BR" sz="3200" b="1" dirty="0" smtClean="0"/>
              <a:t>hoje</a:t>
            </a:r>
          </a:p>
          <a:p>
            <a:pPr algn="ctr"/>
            <a:r>
              <a:rPr lang="pt-BR" sz="3200" dirty="0" smtClean="0"/>
              <a:t>Veja </a:t>
            </a:r>
            <a:r>
              <a:rPr lang="pt-BR" sz="3200" dirty="0" smtClean="0"/>
              <a:t>no Bing </a:t>
            </a:r>
            <a:r>
              <a:rPr lang="pt-BR" sz="3200" dirty="0" err="1" smtClean="0"/>
              <a:t>Maps</a:t>
            </a:r>
            <a:r>
              <a:rPr lang="pt-BR" sz="3200" dirty="0" smtClean="0"/>
              <a:t> a área do parque </a:t>
            </a:r>
            <a:endParaRPr lang="pt-BR" sz="3200" dirty="0" smtClean="0"/>
          </a:p>
          <a:p>
            <a:pPr algn="ctr"/>
            <a:r>
              <a:rPr lang="pt-BR" sz="3200" dirty="0" smtClean="0"/>
              <a:t>Link</a:t>
            </a:r>
            <a:r>
              <a:rPr lang="pt-BR" sz="3200" dirty="0" smtClean="0"/>
              <a:t>: </a:t>
            </a:r>
            <a:r>
              <a:rPr lang="pt-BR" sz="3200" dirty="0" smtClean="0">
                <a:hlinkClick r:id="rId3"/>
              </a:rPr>
              <a:t>http://binged.it/SHMPPt </a:t>
            </a:r>
            <a:endParaRPr lang="pt-B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09600" y="-714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área verde...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m 5" descr="2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90" y="785794"/>
            <a:ext cx="3952458" cy="2643206"/>
          </a:xfrm>
          <a:prstGeom prst="rect">
            <a:avLst/>
          </a:prstGeom>
        </p:spPr>
      </p:pic>
      <p:pic>
        <p:nvPicPr>
          <p:cNvPr id="7" name="Imagem 6" descr="20101015-lago%20outubro%20de%202010%20(1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896" y="785794"/>
            <a:ext cx="3975756" cy="2658787"/>
          </a:xfrm>
          <a:prstGeom prst="rect">
            <a:avLst/>
          </a:prstGeom>
        </p:spPr>
      </p:pic>
      <p:pic>
        <p:nvPicPr>
          <p:cNvPr id="1026" name="Picture 2" descr="D:\Fecilcam\Monografia\P917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43360"/>
            <a:ext cx="3929090" cy="3028912"/>
          </a:xfrm>
          <a:prstGeom prst="rect">
            <a:avLst/>
          </a:prstGeom>
          <a:noFill/>
        </p:spPr>
      </p:pic>
      <p:pic>
        <p:nvPicPr>
          <p:cNvPr id="1027" name="Picture 3" descr="D:\Fecilcam\Monografia\Imagem 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571876"/>
            <a:ext cx="4021022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723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 l="18310" t="34180" r="13574" b="45312"/>
          <a:stretch>
            <a:fillRect/>
          </a:stretch>
        </p:blipFill>
        <p:spPr bwMode="auto">
          <a:xfrm>
            <a:off x="2500266" y="5000636"/>
            <a:ext cx="664373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1714448" y="6396335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sz="1200" b="1" dirty="0" smtClean="0"/>
              <a:t>Fonte:</a:t>
            </a:r>
            <a:r>
              <a:rPr lang="pt-BR" sz="1200" dirty="0" smtClean="0"/>
              <a:t> Pesquisa empírica realizada no primeiro semestre de 2012 Adaptado a partir de metodologia de </a:t>
            </a:r>
            <a:r>
              <a:rPr lang="pt-BR" sz="1200" dirty="0" err="1" smtClean="0"/>
              <a:t>Bovo</a:t>
            </a:r>
            <a:r>
              <a:rPr lang="pt-BR" sz="1200" dirty="0" smtClean="0"/>
              <a:t> (2009)</a:t>
            </a:r>
            <a:r>
              <a:rPr lang="pt-BR" sz="2400" dirty="0" smtClean="0"/>
              <a:t>	</a:t>
            </a:r>
            <a:endParaRPr lang="pt-BR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... Os usuários e o parque...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142984"/>
            <a:ext cx="8329642" cy="1900237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pt-BR" b="1" dirty="0" smtClean="0"/>
              <a:t>Usos:</a:t>
            </a:r>
          </a:p>
          <a:p>
            <a:pPr algn="just"/>
            <a:r>
              <a:rPr lang="pt-BR" dirty="0" smtClean="0"/>
              <a:t>Lazer (70%), descansar, relaxar, distrair, </a:t>
            </a:r>
          </a:p>
          <a:p>
            <a:pPr algn="just">
              <a:buNone/>
            </a:pPr>
            <a:r>
              <a:rPr lang="pt-BR" dirty="0" smtClean="0"/>
              <a:t>passear, pescar e desestressar; </a:t>
            </a:r>
          </a:p>
          <a:p>
            <a:pPr algn="just"/>
            <a:r>
              <a:rPr lang="pt-BR" dirty="0" smtClean="0"/>
              <a:t>Prática de caminhada foi indicada por 50% dos usuários;</a:t>
            </a:r>
          </a:p>
          <a:p>
            <a:pPr algn="just"/>
            <a:r>
              <a:rPr lang="pt-BR" dirty="0" smtClean="0"/>
              <a:t>Prática de exercícios físicos por 35% dos entrevistados</a:t>
            </a:r>
            <a:endParaRPr lang="pt-BR" dirty="0"/>
          </a:p>
        </p:txBody>
      </p:sp>
      <p:graphicFrame>
        <p:nvGraphicFramePr>
          <p:cNvPr id="6" name="Gráfico 5"/>
          <p:cNvGraphicFramePr/>
          <p:nvPr/>
        </p:nvGraphicFramePr>
        <p:xfrm>
          <a:off x="428596" y="2928934"/>
          <a:ext cx="8072494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l="2929" r="3320" b="6250"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... e suas propostas.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500726"/>
          </a:xfrm>
        </p:spPr>
        <p:txBody>
          <a:bodyPr>
            <a:normAutofit fontScale="55000" lnSpcReduction="20000"/>
          </a:bodyPr>
          <a:lstStyle/>
          <a:p>
            <a:r>
              <a:rPr lang="pt-BR" i="1" dirty="0" smtClean="0"/>
              <a:t>Terminar as passarelas;</a:t>
            </a:r>
          </a:p>
          <a:p>
            <a:r>
              <a:rPr lang="pt-BR" i="1" dirty="0" smtClean="0"/>
              <a:t>Instalação de lanchonete e quiosques; </a:t>
            </a:r>
          </a:p>
          <a:p>
            <a:r>
              <a:rPr lang="pt-BR" i="1" dirty="0" smtClean="0"/>
              <a:t>Terminar o banheiro e abrí-lo ao público;</a:t>
            </a:r>
          </a:p>
          <a:p>
            <a:r>
              <a:rPr lang="pt-BR" i="1" dirty="0" smtClean="0"/>
              <a:t> Cuidar do paisagismo;</a:t>
            </a:r>
          </a:p>
          <a:p>
            <a:r>
              <a:rPr lang="pt-BR" i="1" dirty="0" smtClean="0"/>
              <a:t>Consertar o piso nos locais onde foram instalados os dutos de esgoto; </a:t>
            </a:r>
          </a:p>
          <a:p>
            <a:r>
              <a:rPr lang="pt-BR" i="1" dirty="0" smtClean="0"/>
              <a:t>Construção de proteção na ponte próxima aos dutos da mina de água que abastece o lago; </a:t>
            </a:r>
          </a:p>
          <a:p>
            <a:r>
              <a:rPr lang="pt-BR" i="1" dirty="0" smtClean="0"/>
              <a:t>Plantar árvores em volta do lago;</a:t>
            </a:r>
          </a:p>
          <a:p>
            <a:r>
              <a:rPr lang="pt-BR" dirty="0" smtClean="0"/>
              <a:t>Instalação de lanchonete com bebidas sem álcool; </a:t>
            </a:r>
          </a:p>
          <a:p>
            <a:r>
              <a:rPr lang="pt-BR" dirty="0" smtClean="0"/>
              <a:t>Necessidade de equipamentos específicos para o público infantil; </a:t>
            </a:r>
          </a:p>
          <a:p>
            <a:r>
              <a:rPr lang="pt-BR" dirty="0" smtClean="0"/>
              <a:t>Melhoria da segurança; </a:t>
            </a:r>
          </a:p>
          <a:p>
            <a:r>
              <a:rPr lang="pt-BR" dirty="0" smtClean="0"/>
              <a:t>Criação de um bosque; </a:t>
            </a:r>
          </a:p>
          <a:p>
            <a:r>
              <a:rPr lang="pt-BR" dirty="0" smtClean="0"/>
              <a:t>Potencializar o uso da área para o turismo (eventos); </a:t>
            </a:r>
          </a:p>
          <a:p>
            <a:r>
              <a:rPr lang="pt-BR" dirty="0" smtClean="0"/>
              <a:t>Oferecer acessibilidade ao campo de futebol para que a população possa usar; </a:t>
            </a:r>
          </a:p>
          <a:p>
            <a:r>
              <a:rPr lang="pt-BR" dirty="0" smtClean="0"/>
              <a:t>Disponibilização de alguns lugares para tomar água fresca;</a:t>
            </a:r>
          </a:p>
          <a:p>
            <a:r>
              <a:rPr lang="pt-BR" dirty="0" smtClean="0"/>
              <a:t> Cobrir a ATI para evitar que se danifiquem as estruturas ali instaladas, assim como incluir novos equipamentos ao conjunto; </a:t>
            </a:r>
          </a:p>
          <a:p>
            <a:r>
              <a:rPr lang="pt-BR" dirty="0" smtClean="0"/>
              <a:t>Construção de uma ciclovia interna;  </a:t>
            </a:r>
          </a:p>
          <a:p>
            <a:r>
              <a:rPr lang="pt-BR" dirty="0" smtClean="0"/>
              <a:t>Melhoria no estacionamento interno, tais como o plantio de árvores para sombreamento dos veículos...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Parque Ecológico  Olivo Fortunato Gaspareli</a:t>
            </a:r>
            <a:endParaRPr lang="pt-BR" dirty="0"/>
          </a:p>
        </p:txBody>
      </p:sp>
      <p:pic>
        <p:nvPicPr>
          <p:cNvPr id="4" name="Imagem 3" descr="Boa esperança (2)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428736"/>
            <a:ext cx="9144000" cy="542926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9389"/>
            <a:ext cx="8228160" cy="1134839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Parque Ecológico Olivo Fortunato Gaspareli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857232"/>
            <a:ext cx="4544147" cy="228601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5602" rIns="0" bIns="0" anchor="ctr"/>
          <a:lstStyle/>
          <a:p>
            <a:pPr marL="0" inden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 smtClean="0"/>
              <a:t>Localização;</a:t>
            </a:r>
          </a:p>
          <a:p>
            <a:pPr marL="0" inden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 smtClean="0"/>
              <a:t>Inaugurado </a:t>
            </a:r>
            <a:r>
              <a:rPr lang="pt-BR" dirty="0"/>
              <a:t>em </a:t>
            </a:r>
            <a:r>
              <a:rPr lang="pt-BR" dirty="0" smtClean="0"/>
              <a:t>2003;</a:t>
            </a:r>
          </a:p>
          <a:p>
            <a:pPr marL="0" inden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 smtClean="0"/>
              <a:t>perímetro urbano;</a:t>
            </a:r>
            <a:endParaRPr lang="pt-BR" dirty="0"/>
          </a:p>
        </p:txBody>
      </p:sp>
      <p:pic>
        <p:nvPicPr>
          <p:cNvPr id="4" name="Imagem 3" descr="P31700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" y="3286124"/>
            <a:ext cx="4714909" cy="3571900"/>
          </a:xfrm>
          <a:prstGeom prst="rect">
            <a:avLst/>
          </a:prstGeom>
        </p:spPr>
      </p:pic>
      <p:pic>
        <p:nvPicPr>
          <p:cNvPr id="5" name="Imagem 4" descr="P31700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1" y="1357298"/>
            <a:ext cx="4476749" cy="33575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31700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94" y="30377"/>
            <a:ext cx="2495389" cy="3327185"/>
          </a:xfrm>
          <a:prstGeom prst="rect">
            <a:avLst/>
          </a:prstGeom>
        </p:spPr>
      </p:pic>
      <p:pic>
        <p:nvPicPr>
          <p:cNvPr id="5" name="Imagem 4" descr="P31700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3321843"/>
            <a:ext cx="4714876" cy="3536158"/>
          </a:xfrm>
          <a:prstGeom prst="rect">
            <a:avLst/>
          </a:prstGeom>
        </p:spPr>
      </p:pic>
      <p:pic>
        <p:nvPicPr>
          <p:cNvPr id="6" name="Imagem 5" descr="P317002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2823"/>
            <a:ext cx="4429124" cy="3515178"/>
          </a:xfrm>
          <a:prstGeom prst="rect">
            <a:avLst/>
          </a:prstGeom>
        </p:spPr>
      </p:pic>
      <p:pic>
        <p:nvPicPr>
          <p:cNvPr id="7" name="Imagem 6" descr="P317002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376"/>
            <a:ext cx="4436248" cy="332718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31700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36156"/>
            <a:ext cx="4572000" cy="3321843"/>
          </a:xfrm>
          <a:prstGeom prst="rect">
            <a:avLst/>
          </a:prstGeom>
        </p:spPr>
      </p:pic>
      <p:pic>
        <p:nvPicPr>
          <p:cNvPr id="5" name="Imagem 4" descr="P31700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29001"/>
            <a:ext cx="4572001" cy="3429000"/>
          </a:xfrm>
          <a:prstGeom prst="rect">
            <a:avLst/>
          </a:prstGeom>
        </p:spPr>
      </p:pic>
      <p:pic>
        <p:nvPicPr>
          <p:cNvPr id="6" name="Imagem 5" descr="P317002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0"/>
            <a:ext cx="4572000" cy="3515177"/>
          </a:xfrm>
          <a:prstGeom prst="rect">
            <a:avLst/>
          </a:prstGeom>
        </p:spPr>
      </p:pic>
      <p:pic>
        <p:nvPicPr>
          <p:cNvPr id="7" name="Imagem 6" descr="P31700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3170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714348" y="6429396"/>
            <a:ext cx="7929618" cy="428628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25602" rIns="0" bIns="0" anchor="ctr">
            <a:normAutofit fontScale="47500" lnSpcReduction="20000"/>
          </a:bodyPr>
          <a:lstStyle/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Fonte: Pesquisa empírica realizada no primeiro semestre de 2012 Adaptado a partir de metodologia de </a:t>
            </a:r>
            <a:r>
              <a:rPr lang="pt-BR" dirty="0" err="1"/>
              <a:t>Bovo</a:t>
            </a:r>
            <a:r>
              <a:rPr lang="pt-BR" dirty="0"/>
              <a:t> (2009)</a:t>
            </a: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/>
          <a:srcRect l="16845" t="39776" r="9912" b="42383"/>
          <a:stretch>
            <a:fillRect/>
          </a:stretch>
        </p:blipFill>
        <p:spPr bwMode="auto">
          <a:xfrm>
            <a:off x="1000100" y="5072074"/>
            <a:ext cx="742955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O parque e seus usuários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56481" y="1646094"/>
            <a:ext cx="8228160" cy="444430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5602" rIns="0" bIns="0" anchor="ctr"/>
          <a:lstStyle/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pt-BR" dirty="0"/>
          </a:p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pt-BR" dirty="0"/>
          </a:p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pt-BR" dirty="0"/>
          </a:p>
        </p:txBody>
      </p:sp>
      <p:graphicFrame>
        <p:nvGraphicFramePr>
          <p:cNvPr id="4" name="Gráfico 3"/>
          <p:cNvGraphicFramePr/>
          <p:nvPr/>
        </p:nvGraphicFramePr>
        <p:xfrm>
          <a:off x="214282" y="3286124"/>
          <a:ext cx="4826253" cy="324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1214422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As principais atividades realizadas pelos usuários são: o relaxamento, a prática de lazer, caminhada, distrair os filhos. Quanto aos fatores que os fazem vir ao parque 45% dos entrevistados indicaram o lago como principal atrativo, seguido do verde indicado por 20 % dos entrevistados, o parque das crianças (20%), peixes (10%), convívio social (20%), lanchonete (10%), pista (10%), a paisagem (5%) e os animais (5%).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Gráfico 5"/>
          <p:cNvGraphicFramePr/>
          <p:nvPr/>
        </p:nvGraphicFramePr>
        <p:xfrm>
          <a:off x="4929190" y="3357562"/>
          <a:ext cx="3985260" cy="3190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Propostas dos </a:t>
            </a:r>
            <a:r>
              <a:rPr lang="pt-BR" dirty="0" smtClean="0"/>
              <a:t>usuários</a:t>
            </a:r>
            <a:endParaRPr lang="pt-BR" dirty="0"/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56481" y="273629"/>
            <a:ext cx="8228160" cy="585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/>
            <a:endParaRPr lang="pt-BR" sz="2900" dirty="0"/>
          </a:p>
          <a:p>
            <a:pPr algn="ctr"/>
            <a:endParaRPr lang="pt-BR" sz="2900" dirty="0"/>
          </a:p>
          <a:p>
            <a:pPr algn="ctr"/>
            <a:endParaRPr lang="pt-BR" sz="2900" dirty="0"/>
          </a:p>
          <a:p>
            <a:pPr algn="ctr"/>
            <a:endParaRPr lang="pt-BR" sz="2900" dirty="0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94560" y="1306217"/>
            <a:ext cx="8193600" cy="522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2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pt-BR" sz="2000" dirty="0"/>
              <a:t>O aumento no número de árvores na área verde (45% dos entrevistados</a:t>
            </a:r>
            <a:r>
              <a:rPr lang="pt-BR" sz="2000" dirty="0" smtClean="0"/>
              <a:t>),</a:t>
            </a:r>
            <a:endParaRPr lang="pt-BR" sz="2000" dirty="0"/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Melhoria/aumento </a:t>
            </a:r>
            <a:r>
              <a:rPr lang="pt-BR" sz="2000" dirty="0"/>
              <a:t>de equipamentos disponíveis na área </a:t>
            </a:r>
            <a:r>
              <a:rPr lang="pt-BR" sz="2000" dirty="0" smtClean="0"/>
              <a:t>verde 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Cercar </a:t>
            </a:r>
            <a:r>
              <a:rPr lang="pt-BR" sz="2000" dirty="0"/>
              <a:t>o parquinho </a:t>
            </a:r>
            <a:r>
              <a:rPr lang="pt-BR" sz="2000" dirty="0" smtClean="0"/>
              <a:t>e pintar </a:t>
            </a:r>
            <a:r>
              <a:rPr lang="pt-BR" sz="2000" dirty="0"/>
              <a:t>dos equipamentos </a:t>
            </a:r>
            <a:r>
              <a:rPr lang="pt-BR" sz="2000" dirty="0" smtClean="0"/>
              <a:t>infantis</a:t>
            </a:r>
            <a:endParaRPr lang="pt-BR" sz="2000" dirty="0"/>
          </a:p>
          <a:p>
            <a:pPr>
              <a:buFont typeface="Arial" pitchFamily="34" charset="0"/>
              <a:buChar char="•"/>
            </a:pPr>
            <a:r>
              <a:rPr lang="pt-BR" sz="2000" dirty="0"/>
              <a:t>Instalação de um local para natação;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/>
              <a:t>Maior fiscalização quanto ao som alto durante a madrugada; 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Separação do Estacionamento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Uma </a:t>
            </a:r>
            <a:r>
              <a:rPr lang="pt-BR" sz="2000" dirty="0"/>
              <a:t>área de lazer maior dentro do lago; 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/>
              <a:t>Organização e realização de mais eventos no local para aproveitar melhor o espaço; 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/>
              <a:t>Fiscalização mais rigorosa quanto a pesca irregular; 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/>
              <a:t>Colocar novos animais (um dos usuários propôs que sejam trazidas tartarugas ao parque); 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/>
              <a:t>Colocar um guarda para cuidar do parque durante a noite.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30404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Considerações finais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-1" y="5214950"/>
            <a:ext cx="9144001" cy="1643050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25602" rIns="0" bIns="0" anchor="ctr">
            <a:normAutofit/>
          </a:bodyPr>
          <a:lstStyle/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 smtClean="0"/>
              <a:t>Preocupação </a:t>
            </a:r>
            <a:r>
              <a:rPr lang="pt-BR" dirty="0"/>
              <a:t>do poder público;</a:t>
            </a:r>
          </a:p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 smtClean="0"/>
              <a:t>Deficiências:segurança</a:t>
            </a:r>
            <a:r>
              <a:rPr lang="pt-BR" dirty="0"/>
              <a:t>, assoreamento do lago e </a:t>
            </a:r>
            <a:r>
              <a:rPr lang="pt-BR" dirty="0" smtClean="0"/>
              <a:t>infraestrutura</a:t>
            </a:r>
            <a:endParaRPr 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3180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Considerações finais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4553789"/>
            <a:ext cx="9144000" cy="2304211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25602" rIns="0" bIns="0" anchor="ctr">
            <a:normAutofit/>
          </a:bodyPr>
          <a:lstStyle/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 smtClean="0"/>
              <a:t>Algumas </a:t>
            </a:r>
            <a:r>
              <a:rPr lang="pt-BR" dirty="0"/>
              <a:t>propostas estão no projeto de construção</a:t>
            </a:r>
            <a:r>
              <a:rPr lang="pt-BR" dirty="0" smtClean="0"/>
              <a:t>; </a:t>
            </a:r>
            <a:endParaRPr lang="pt-BR" dirty="0"/>
          </a:p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A área  é utilizada pela população local por meio de caminhadas, práticas de exercícios físicos, pescaria e convívio social.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 l="2197" r="2588" b="6250"/>
          <a:stretch>
            <a:fillRect/>
          </a:stretch>
        </p:blipFill>
        <p:spPr bwMode="auto">
          <a:xfrm>
            <a:off x="0" y="0"/>
            <a:ext cx="9501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3170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Considerações finais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4929198"/>
            <a:ext cx="9144000" cy="1928802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25602" rIns="0" bIns="0" anchor="ctr"/>
          <a:lstStyle/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 smtClean="0"/>
              <a:t>Construção </a:t>
            </a:r>
            <a:r>
              <a:rPr lang="pt-BR" dirty="0"/>
              <a:t>recente;</a:t>
            </a:r>
          </a:p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 Boa infraestrutura </a:t>
            </a:r>
          </a:p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 smtClean="0"/>
              <a:t> Aspectos ambientais. </a:t>
            </a:r>
            <a:endParaRPr 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Considerações finais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1285860"/>
            <a:ext cx="4286248" cy="514353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5602" rIns="0" bIns="0" anchor="ctr">
            <a:normAutofit/>
          </a:bodyPr>
          <a:lstStyle/>
          <a:p>
            <a:pPr marL="0" indent="0" algn="just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Dinâmica urbana e seu reflexo nas áreas </a:t>
            </a:r>
            <a:r>
              <a:rPr lang="pt-BR" dirty="0" smtClean="0"/>
              <a:t>verdes;</a:t>
            </a:r>
            <a:endParaRPr lang="pt-BR" dirty="0"/>
          </a:p>
          <a:p>
            <a:pPr marL="0" indent="0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pt-BR" dirty="0"/>
              <a:t>Subsídio para o gerenciamento </a:t>
            </a:r>
            <a:r>
              <a:rPr lang="pt-BR" dirty="0" smtClean="0"/>
              <a:t>e promoção </a:t>
            </a:r>
            <a:r>
              <a:rPr lang="pt-BR" dirty="0"/>
              <a:t>de políticas públicas eficientes e eficazes de educação ambiental e manutenção destes espaços. </a:t>
            </a:r>
          </a:p>
        </p:txBody>
      </p:sp>
      <p:pic>
        <p:nvPicPr>
          <p:cNvPr id="4" name="Imagem 3" descr="mapa mambore comcam.jpg"/>
          <p:cNvPicPr/>
          <p:nvPr/>
        </p:nvPicPr>
        <p:blipFill>
          <a:blip r:embed="rId3"/>
          <a:srcRect l="26630" t="49091" r="30257" b="6061"/>
          <a:stretch>
            <a:fillRect/>
          </a:stretch>
        </p:blipFill>
        <p:spPr bwMode="auto">
          <a:xfrm>
            <a:off x="4286248" y="2071678"/>
            <a:ext cx="485778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Referências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BOVO, Marcos C; AMORIM Margarete C. C. T.</a:t>
            </a:r>
            <a:r>
              <a:rPr lang="pt-BR" sz="900" b="1">
                <a:latin typeface="Arial Narrow" pitchFamily="34" charset="0"/>
              </a:rPr>
              <a:t> </a:t>
            </a:r>
            <a:r>
              <a:rPr lang="pt-BR" sz="900">
                <a:latin typeface="Arial Narrow" pitchFamily="34" charset="0"/>
              </a:rPr>
              <a:t>Efeitos Positivos Gerados Pelos Parques Urbanos: Um Estudo de Caso Entre o Parque do Ingá e o Parque Florestal das Palmeiras no Município de Maringá/Pr. In. </a:t>
            </a:r>
            <a:r>
              <a:rPr lang="pt-BR" sz="900" b="1">
                <a:latin typeface="Arial Narrow" pitchFamily="34" charset="0"/>
              </a:rPr>
              <a:t>XIII Simpósio Brasileiro de Geografia Física Aplicada</a:t>
            </a:r>
            <a:r>
              <a:rPr lang="pt-BR" sz="900">
                <a:latin typeface="Arial Narrow" pitchFamily="34" charset="0"/>
              </a:rPr>
              <a:t>. Universidade Federal de Viçosa. Viçosa, 2009</a:t>
            </a:r>
            <a:r>
              <a:rPr lang="pt-BR" sz="900" smtClean="0">
                <a:latin typeface="Arial Narrow" pitchFamily="34" charset="0"/>
              </a:rPr>
              <a:t>.</a:t>
            </a:r>
            <a:r>
              <a:rPr lang="pt-BR" sz="900">
                <a:latin typeface="Arial Narrow" pitchFamily="34" charset="0"/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BOVO Marcos C. </a:t>
            </a:r>
            <a:r>
              <a:rPr lang="pt-BR" sz="900" b="1">
                <a:latin typeface="Arial Narrow" pitchFamily="34" charset="0"/>
              </a:rPr>
              <a:t>Áreas Verdes Urbanas, Imagem e Uso</a:t>
            </a:r>
            <a:r>
              <a:rPr lang="pt-BR" sz="900">
                <a:latin typeface="Arial Narrow" pitchFamily="34" charset="0"/>
              </a:rPr>
              <a:t>: um estudo geográfico sobre a cidade de Maringá/PR.  (Tese de Doutorado) Universidade Estadual Paulista – Faculdade de Ciências e Tecnologia UNESP, Presidente Prudente, 2009.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 </a:t>
            </a:r>
            <a:r>
              <a:rPr lang="pt-BR" sz="900" smtClean="0">
                <a:latin typeface="Arial Narrow" pitchFamily="34" charset="0"/>
              </a:rPr>
              <a:t>CARNEIRO</a:t>
            </a:r>
            <a:r>
              <a:rPr lang="pt-BR" sz="900">
                <a:latin typeface="Arial Narrow" pitchFamily="34" charset="0"/>
              </a:rPr>
              <a:t>, A. R.; MESQUITA, L. B. </a:t>
            </a:r>
            <a:r>
              <a:rPr lang="pt-BR" sz="900" b="1">
                <a:latin typeface="Arial Narrow" pitchFamily="34" charset="0"/>
              </a:rPr>
              <a:t>Espaços Livres do Recife</a:t>
            </a:r>
            <a:r>
              <a:rPr lang="pt-BR" sz="900">
                <a:latin typeface="Arial Narrow" pitchFamily="34" charset="0"/>
              </a:rPr>
              <a:t>. Recife: Prefeitura da Cidade de Recife/Universidade Federal de Pernambuco, 2000.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 smtClean="0">
                <a:latin typeface="Arial Narrow" pitchFamily="34" charset="0"/>
              </a:rPr>
              <a:t>CARVALHO</a:t>
            </a:r>
            <a:r>
              <a:rPr lang="pt-BR" sz="900">
                <a:latin typeface="Arial Narrow" pitchFamily="34" charset="0"/>
              </a:rPr>
              <a:t>, M. E. C. </a:t>
            </a:r>
            <a:r>
              <a:rPr lang="pt-BR" sz="900" b="1">
                <a:latin typeface="Arial Narrow" pitchFamily="34" charset="0"/>
              </a:rPr>
              <a:t>As Áreas Verdes de Piracicaba</a:t>
            </a:r>
            <a:r>
              <a:rPr lang="pt-BR" sz="900">
                <a:latin typeface="Arial Narrow" pitchFamily="34" charset="0"/>
              </a:rPr>
              <a:t>. Dissertação (Mestrado em Geografia)-Instituto de Geociências e Ciências Exatas – Universidade Estadual Paulista. Rio Claro, 1982.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 smtClean="0">
                <a:latin typeface="Arial Narrow" pitchFamily="34" charset="0"/>
              </a:rPr>
              <a:t>CORRÊA</a:t>
            </a:r>
            <a:r>
              <a:rPr lang="pt-BR" sz="900">
                <a:latin typeface="Arial Narrow" pitchFamily="34" charset="0"/>
              </a:rPr>
              <a:t>, </a:t>
            </a:r>
            <a:r>
              <a:rPr lang="pt-BR" sz="900" err="1">
                <a:latin typeface="Arial Narrow" pitchFamily="34" charset="0"/>
              </a:rPr>
              <a:t>R.L.</a:t>
            </a:r>
            <a:r>
              <a:rPr lang="pt-BR" sz="900">
                <a:latin typeface="Arial Narrow" pitchFamily="34" charset="0"/>
              </a:rPr>
              <a:t> O Espaço Urbano. São Paulo, Ática, 2ª Ed, 1999</a:t>
            </a:r>
            <a:r>
              <a:rPr lang="pt-BR" sz="900" smtClean="0">
                <a:latin typeface="Arial Narrow" pitchFamily="34" charset="0"/>
              </a:rPr>
              <a:t>.</a:t>
            </a:r>
            <a:r>
              <a:rPr lang="pt-BR" sz="900">
                <a:latin typeface="Arial Narrow" pitchFamily="34" charset="0"/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CUNHA, Márcia Cristina </a:t>
            </a:r>
            <a:r>
              <a:rPr lang="pt-BR" sz="900" err="1">
                <a:latin typeface="Arial Narrow" pitchFamily="34" charset="0"/>
              </a:rPr>
              <a:t>da.</a:t>
            </a:r>
            <a:r>
              <a:rPr lang="pt-BR" sz="900">
                <a:latin typeface="Arial Narrow" pitchFamily="34" charset="0"/>
              </a:rPr>
              <a:t> Estudo </a:t>
            </a:r>
            <a:r>
              <a:rPr lang="pt-BR" sz="900" err="1">
                <a:latin typeface="Arial Narrow" pitchFamily="34" charset="0"/>
              </a:rPr>
              <a:t>Geo-Histórico</a:t>
            </a:r>
            <a:r>
              <a:rPr lang="pt-BR" sz="900">
                <a:latin typeface="Arial Narrow" pitchFamily="34" charset="0"/>
              </a:rPr>
              <a:t> de </a:t>
            </a:r>
            <a:r>
              <a:rPr lang="pt-BR" sz="900" err="1">
                <a:latin typeface="Arial Narrow" pitchFamily="34" charset="0"/>
              </a:rPr>
              <a:t>Mamborê-PR</a:t>
            </a:r>
            <a:r>
              <a:rPr lang="pt-BR" sz="900">
                <a:latin typeface="Arial Narrow" pitchFamily="34" charset="0"/>
              </a:rPr>
              <a:t>. In</a:t>
            </a:r>
            <a:r>
              <a:rPr lang="pt-BR" sz="900" b="1">
                <a:latin typeface="Arial Narrow" pitchFamily="34" charset="0"/>
              </a:rPr>
              <a:t>: </a:t>
            </a:r>
            <a:r>
              <a:rPr lang="pt-BR" sz="900">
                <a:latin typeface="Arial Narrow" pitchFamily="34" charset="0"/>
              </a:rPr>
              <a:t>Semana de </a:t>
            </a:r>
            <a:r>
              <a:rPr lang="pt-BR" sz="900" smtClean="0">
                <a:latin typeface="Arial Narrow" pitchFamily="34" charset="0"/>
              </a:rPr>
              <a:t>Geografia</a:t>
            </a:r>
            <a:r>
              <a:rPr lang="pt-BR" sz="900">
                <a:latin typeface="Arial Narrow" pitchFamily="34" charset="0"/>
              </a:rPr>
              <a:t>. </a:t>
            </a:r>
            <a:r>
              <a:rPr lang="pt-BR" sz="900" b="1">
                <a:latin typeface="Arial Narrow" pitchFamily="34" charset="0"/>
              </a:rPr>
              <a:t>Anais – XVI Semana de Geografia</a:t>
            </a:r>
            <a:r>
              <a:rPr lang="pt-BR" sz="900">
                <a:latin typeface="Arial Narrow" pitchFamily="34" charset="0"/>
              </a:rPr>
              <a:t>: O mundo em movimento: cidade, ambiente, migração/ Departamento de Geografia da Universidade Estadual do Centro-Oeste. -Guarapuava: UNICENTRO, 2008. P.79-88</a:t>
            </a:r>
            <a:r>
              <a:rPr lang="pt-BR" sz="900" smtClean="0">
                <a:latin typeface="Arial Narrow" pitchFamily="34" charset="0"/>
              </a:rPr>
              <a:t>.</a:t>
            </a:r>
            <a:endParaRPr lang="pt-BR" sz="900">
              <a:latin typeface="Arial Narrow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FERREIRA, </a:t>
            </a:r>
            <a:r>
              <a:rPr lang="pt-BR" sz="900" err="1">
                <a:latin typeface="Arial Narrow" pitchFamily="34" charset="0"/>
              </a:rPr>
              <a:t>Adjalme</a:t>
            </a:r>
            <a:r>
              <a:rPr lang="pt-BR" sz="900">
                <a:latin typeface="Arial Narrow" pitchFamily="34" charset="0"/>
              </a:rPr>
              <a:t> Dias. </a:t>
            </a:r>
            <a:r>
              <a:rPr lang="pt-BR" sz="900" b="1">
                <a:latin typeface="Arial Narrow" pitchFamily="34" charset="0"/>
              </a:rPr>
              <a:t>Efeitos Positivos Gerados Pelos Parques Urbanos: O Caso do Passeio Público da Cidade do Rio de Janeiro. Dissertação (Mestrado em Ciência Ambiental). </a:t>
            </a:r>
            <a:r>
              <a:rPr lang="pt-BR" sz="900">
                <a:latin typeface="Arial Narrow" pitchFamily="34" charset="0"/>
              </a:rPr>
              <a:t>Universidade Federal Fluminense – UFF, 2005.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 smtClean="0">
                <a:latin typeface="Arial Narrow" pitchFamily="34" charset="0"/>
              </a:rPr>
              <a:t>FERREIRA</a:t>
            </a:r>
            <a:r>
              <a:rPr lang="pt-BR" sz="900">
                <a:latin typeface="Arial Narrow" pitchFamily="34" charset="0"/>
              </a:rPr>
              <a:t>, João Carlos Vicente.</a:t>
            </a:r>
            <a:r>
              <a:rPr lang="pt-BR" sz="900" b="1">
                <a:latin typeface="Arial Narrow" pitchFamily="34" charset="0"/>
              </a:rPr>
              <a:t> Municípios paranaenses : origens e significados de seus nomes. </a:t>
            </a:r>
            <a:r>
              <a:rPr lang="pt-BR" sz="900">
                <a:latin typeface="Arial Narrow" pitchFamily="34" charset="0"/>
              </a:rPr>
              <a:t>Curitiba: Secretaria de Estado da Cultura, 2006.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 b="1">
                <a:latin typeface="Arial Narrow" pitchFamily="34" charset="0"/>
              </a:rPr>
              <a:t>Folha Popular, </a:t>
            </a:r>
            <a:r>
              <a:rPr lang="pt-BR" sz="900">
                <a:latin typeface="Arial Narrow" pitchFamily="34" charset="0"/>
              </a:rPr>
              <a:t>Mamborê 2ª quinzena de fevereiro 2002.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FREIBER, Silmara Dias.  </a:t>
            </a:r>
            <a:r>
              <a:rPr lang="pt-BR" sz="900" b="1">
                <a:latin typeface="Arial Narrow" pitchFamily="34" charset="0"/>
              </a:rPr>
              <a:t>Áreas Verdes Urbanas Imagem e Uso -</a:t>
            </a:r>
            <a:r>
              <a:rPr lang="pt-BR" sz="900">
                <a:latin typeface="Arial Narrow" pitchFamily="34" charset="0"/>
              </a:rPr>
              <a:t> O Caso do Passeio Público de </a:t>
            </a:r>
            <a:r>
              <a:rPr lang="pt-BR" sz="900" err="1">
                <a:latin typeface="Arial Narrow" pitchFamily="34" charset="0"/>
              </a:rPr>
              <a:t>Curitiba-PR</a:t>
            </a:r>
            <a:r>
              <a:rPr lang="pt-BR" sz="900">
                <a:latin typeface="Arial Narrow" pitchFamily="34" charset="0"/>
              </a:rPr>
              <a:t>. Curitiba, n. 8, p. 93-105, Editora UFPR, 2004.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FRESCA, Tânia Maria.  </a:t>
            </a:r>
            <a:r>
              <a:rPr lang="pt-BR" sz="900" b="1">
                <a:latin typeface="Arial Narrow" pitchFamily="34" charset="0"/>
              </a:rPr>
              <a:t>Rede Urbana, Níveis de Centralidade e Produção Industrial: Perspectivas para um Debate</a:t>
            </a:r>
            <a:r>
              <a:rPr lang="pt-BR" sz="900" b="1" smtClean="0">
                <a:latin typeface="Arial Narrow" pitchFamily="34" charset="0"/>
              </a:rPr>
              <a:t>.</a:t>
            </a:r>
            <a:endParaRPr lang="pt-BR" sz="900">
              <a:latin typeface="Arial Narrow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GUZZO, </a:t>
            </a:r>
            <a:r>
              <a:rPr lang="pt-BR" sz="900" err="1">
                <a:latin typeface="Arial Narrow" pitchFamily="34" charset="0"/>
              </a:rPr>
              <a:t>Perci</a:t>
            </a:r>
            <a:r>
              <a:rPr lang="pt-BR" sz="900">
                <a:latin typeface="Arial Narrow" pitchFamily="34" charset="0"/>
              </a:rPr>
              <a:t>. </a:t>
            </a:r>
            <a:r>
              <a:rPr lang="pt-BR" sz="900" b="1">
                <a:latin typeface="Arial Narrow" pitchFamily="34" charset="0"/>
              </a:rPr>
              <a:t>Estudo dos Espaços Livres de Uso Público da Cidade de Ribeirão Preto/SP, com Detalhamento da Cobertura Vegetal e Áreas Verdes de Dois Setores Urbanos. </a:t>
            </a:r>
            <a:r>
              <a:rPr lang="pt-BR" sz="900">
                <a:latin typeface="Arial Narrow" pitchFamily="34" charset="0"/>
              </a:rPr>
              <a:t>Dissertação (Mestrado em Geociências e Meio Ambiente) - Universidade Estadual Paulista, Rio Claro, 1999</a:t>
            </a:r>
            <a:r>
              <a:rPr lang="pt-BR" sz="900" smtClean="0">
                <a:latin typeface="Arial Narrow" pitchFamily="34" charset="0"/>
              </a:rPr>
              <a:t>.</a:t>
            </a:r>
            <a:endParaRPr lang="pt-BR" sz="900">
              <a:latin typeface="Arial Narrow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HESPANHOL, Antônio Nivaldo. A Formação sócio-Espacial da região de Campo Mourão e </a:t>
            </a:r>
            <a:r>
              <a:rPr lang="pt-BR" sz="900" smtClean="0">
                <a:latin typeface="Arial Narrow" pitchFamily="34" charset="0"/>
              </a:rPr>
              <a:t> dos </a:t>
            </a:r>
            <a:r>
              <a:rPr lang="pt-BR" sz="900">
                <a:latin typeface="Arial Narrow" pitchFamily="34" charset="0"/>
              </a:rPr>
              <a:t>Municípios de Ubiratã, Campina da Lagoa e Nova </a:t>
            </a:r>
            <a:r>
              <a:rPr lang="pt-BR" sz="900" err="1">
                <a:latin typeface="Arial Narrow" pitchFamily="34" charset="0"/>
              </a:rPr>
              <a:t>Cantu-PR</a:t>
            </a:r>
            <a:r>
              <a:rPr lang="pt-BR" sz="900">
                <a:latin typeface="Arial Narrow" pitchFamily="34" charset="0"/>
              </a:rPr>
              <a:t>. In: Boletim de Geografia. </a:t>
            </a:r>
            <a:r>
              <a:rPr lang="pt-BR" sz="900" smtClean="0">
                <a:latin typeface="Arial Narrow" pitchFamily="34" charset="0"/>
              </a:rPr>
              <a:t>Maringá</a:t>
            </a:r>
            <a:r>
              <a:rPr lang="pt-BR" sz="900">
                <a:latin typeface="Arial Narrow" pitchFamily="34" charset="0"/>
              </a:rPr>
              <a:t>, v 11, n° 01, p.67-88, dezembro de 1993</a:t>
            </a:r>
            <a:r>
              <a:rPr lang="pt-BR" sz="900" smtClean="0">
                <a:latin typeface="Arial Narrow" pitchFamily="34" charset="0"/>
              </a:rPr>
              <a:t>.</a:t>
            </a:r>
            <a:endParaRPr lang="pt-BR" sz="900">
              <a:latin typeface="Arial Narrow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KLIASS, Rosa Grená.</a:t>
            </a:r>
            <a:r>
              <a:rPr lang="pt-BR" sz="900" b="1">
                <a:latin typeface="Arial Narrow" pitchFamily="34" charset="0"/>
              </a:rPr>
              <a:t> Os Parques Urbanos de São Paulo. </a:t>
            </a:r>
            <a:r>
              <a:rPr lang="pt-BR" sz="900" err="1">
                <a:latin typeface="Arial Narrow" pitchFamily="34" charset="0"/>
              </a:rPr>
              <a:t>Pini</a:t>
            </a:r>
            <a:r>
              <a:rPr lang="pt-BR" sz="900">
                <a:latin typeface="Arial Narrow" pitchFamily="34" charset="0"/>
              </a:rPr>
              <a:t>, 1993</a:t>
            </a:r>
            <a:r>
              <a:rPr lang="pt-BR" sz="900" smtClean="0">
                <a:latin typeface="Arial Narrow" pitchFamily="34" charset="0"/>
              </a:rPr>
              <a:t>.</a:t>
            </a:r>
            <a:endParaRPr lang="pt-BR" sz="900">
              <a:latin typeface="Arial Narrow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LIMA, A. </a:t>
            </a:r>
            <a:r>
              <a:rPr lang="pt-BR" sz="900" err="1">
                <a:latin typeface="Arial Narrow" pitchFamily="34" charset="0"/>
              </a:rPr>
              <a:t>M.L.P.</a:t>
            </a:r>
            <a:r>
              <a:rPr lang="pt-BR" sz="900">
                <a:latin typeface="Arial Narrow" pitchFamily="34" charset="0"/>
              </a:rPr>
              <a:t> </a:t>
            </a:r>
            <a:r>
              <a:rPr lang="pt-BR" sz="900" b="1">
                <a:latin typeface="Arial Narrow" pitchFamily="34" charset="0"/>
              </a:rPr>
              <a:t>Problemas na utilização na conceituação de termos como espaços livres, áreas verdes e correlatos.</a:t>
            </a:r>
            <a:r>
              <a:rPr lang="pt-BR" sz="900">
                <a:latin typeface="Arial Narrow" pitchFamily="34" charset="0"/>
              </a:rPr>
              <a:t> In: Congresso Brasileiro de Arborização Urbana, 2 São Luís... Anais. São Luís: EMATER/MA, 1994. p. 539 . </a:t>
            </a:r>
            <a:r>
              <a:rPr lang="pt-BR" sz="900" smtClean="0">
                <a:latin typeface="Arial Narrow" pitchFamily="34" charset="0"/>
              </a:rPr>
              <a:t>553.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 smtClean="0">
                <a:latin typeface="Arial Narrow" pitchFamily="34" charset="0"/>
              </a:rPr>
              <a:t>LOBODA</a:t>
            </a:r>
            <a:r>
              <a:rPr lang="pt-BR" sz="900">
                <a:latin typeface="Arial Narrow" pitchFamily="34" charset="0"/>
              </a:rPr>
              <a:t>, C. R. &amp; DE ANGELIS, B. L. D. </a:t>
            </a:r>
            <a:r>
              <a:rPr lang="pt-BR" sz="900" b="1">
                <a:latin typeface="Arial Narrow" pitchFamily="34" charset="0"/>
              </a:rPr>
              <a:t>Áreas Verdes Públicas Urbanas: Conceitos, Usos e Funções.  </a:t>
            </a:r>
            <a:r>
              <a:rPr lang="pt-BR" sz="900">
                <a:latin typeface="Arial Narrow" pitchFamily="34" charset="0"/>
              </a:rPr>
              <a:t>In: Revista Ambiência, v.1 n.1 p. 125-139, Guarapuava, jan./jun. 2005.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 b="1">
                <a:latin typeface="Arial Narrow" pitchFamily="34" charset="0"/>
              </a:rPr>
              <a:t>Mamborê vai ganhar parque municipal. Tribuna do interior. </a:t>
            </a:r>
            <a:r>
              <a:rPr lang="pt-BR" sz="900">
                <a:latin typeface="Arial Narrow" pitchFamily="34" charset="0"/>
              </a:rPr>
              <a:t>Terça – feira, 26/02/2002. </a:t>
            </a:r>
            <a:r>
              <a:rPr lang="pt-BR" sz="900" i="1">
                <a:latin typeface="Arial Narrow" pitchFamily="34" charset="0"/>
              </a:rPr>
              <a:t>Caderno </a:t>
            </a:r>
            <a:r>
              <a:rPr lang="pt-BR" sz="900" i="1" smtClean="0">
                <a:latin typeface="Arial Narrow" pitchFamily="34" charset="0"/>
              </a:rPr>
              <a:t>cidades</a:t>
            </a:r>
            <a:endParaRPr lang="pt-BR" sz="900">
              <a:latin typeface="Arial Narrow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MACEDO, S. S &amp; SAKATA </a:t>
            </a:r>
            <a:r>
              <a:rPr lang="pt-BR" sz="900" err="1">
                <a:latin typeface="Arial Narrow" pitchFamily="34" charset="0"/>
              </a:rPr>
              <a:t>F.G.</a:t>
            </a:r>
            <a:r>
              <a:rPr lang="pt-BR" sz="900">
                <a:latin typeface="Arial Narrow" pitchFamily="34" charset="0"/>
              </a:rPr>
              <a:t> </a:t>
            </a:r>
            <a:r>
              <a:rPr lang="pt-BR" sz="900" b="1">
                <a:latin typeface="Arial Narrow" pitchFamily="34" charset="0"/>
              </a:rPr>
              <a:t>Parques Urbanos no Brasil</a:t>
            </a:r>
            <a:r>
              <a:rPr lang="pt-BR" sz="900">
                <a:latin typeface="Arial Narrow" pitchFamily="34" charset="0"/>
              </a:rPr>
              <a:t>. São Paulo. Edusp. 2003</a:t>
            </a:r>
            <a:r>
              <a:rPr lang="pt-BR" sz="900" smtClean="0">
                <a:latin typeface="Arial Narrow" pitchFamily="34" charset="0"/>
              </a:rPr>
              <a:t>.</a:t>
            </a:r>
            <a:endParaRPr lang="pt-BR" sz="900">
              <a:latin typeface="Arial Narrow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MACHADO, Valéria.</a:t>
            </a:r>
            <a:r>
              <a:rPr lang="pt-BR" sz="900" b="1">
                <a:latin typeface="Arial Narrow" pitchFamily="34" charset="0"/>
              </a:rPr>
              <a:t> Análise comparativa entre os aspectos socioambientais do Parque Municipal Joaquim Teodoro de Oliveira e Parque das Torres em Campo </a:t>
            </a:r>
            <a:r>
              <a:rPr lang="pt-BR" sz="900" b="1" err="1">
                <a:latin typeface="Arial Narrow" pitchFamily="34" charset="0"/>
              </a:rPr>
              <a:t>Mourão-PR</a:t>
            </a:r>
            <a:r>
              <a:rPr lang="pt-BR" sz="900" b="1">
                <a:latin typeface="Arial Narrow" pitchFamily="34" charset="0"/>
              </a:rPr>
              <a:t> (re) discutindo algumas propostas de revitalização. </a:t>
            </a:r>
            <a:r>
              <a:rPr lang="pt-BR" sz="900">
                <a:latin typeface="Arial Narrow" pitchFamily="34" charset="0"/>
              </a:rPr>
              <a:t>Orientador: Marcos Clair </a:t>
            </a:r>
            <a:r>
              <a:rPr lang="pt-BR" sz="900" err="1">
                <a:latin typeface="Arial Narrow" pitchFamily="34" charset="0"/>
              </a:rPr>
              <a:t>Bovo</a:t>
            </a:r>
            <a:r>
              <a:rPr lang="pt-BR" sz="900">
                <a:latin typeface="Arial Narrow" pitchFamily="34" charset="0"/>
              </a:rPr>
              <a:t>. Monografia de bacharelado em Geografia. Campo Mourão, 2009. 59 fls</a:t>
            </a:r>
            <a:r>
              <a:rPr lang="pt-BR" sz="900" smtClean="0">
                <a:latin typeface="Arial Narrow" pitchFamily="34" charset="0"/>
              </a:rPr>
              <a:t>.</a:t>
            </a:r>
            <a:endParaRPr lang="pt-BR" sz="900">
              <a:latin typeface="Arial Narrow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MORAES, </a:t>
            </a:r>
            <a:r>
              <a:rPr lang="pt-BR" sz="900" err="1">
                <a:latin typeface="Arial Narrow" pitchFamily="34" charset="0"/>
              </a:rPr>
              <a:t>Osnir</a:t>
            </a:r>
            <a:r>
              <a:rPr lang="pt-BR" sz="900">
                <a:latin typeface="Arial Narrow" pitchFamily="34" charset="0"/>
              </a:rPr>
              <a:t>.</a:t>
            </a:r>
            <a:r>
              <a:rPr lang="pt-BR" sz="900" b="1">
                <a:latin typeface="Arial Narrow" pitchFamily="34" charset="0"/>
              </a:rPr>
              <a:t>Armando Alves de Souza “Meu jovem”. A história do eterno prefeito de Mamborê. </a:t>
            </a:r>
            <a:r>
              <a:rPr lang="pt-BR" sz="900">
                <a:latin typeface="Arial Narrow" pitchFamily="34" charset="0"/>
              </a:rPr>
              <a:t>1ª Edição- Campo Mourão. </a:t>
            </a:r>
            <a:r>
              <a:rPr lang="pt-BR" sz="900" err="1">
                <a:latin typeface="Arial Narrow" pitchFamily="34" charset="0"/>
              </a:rPr>
              <a:t>Sisgraf</a:t>
            </a:r>
            <a:r>
              <a:rPr lang="pt-BR" sz="900">
                <a:latin typeface="Arial Narrow" pitchFamily="34" charset="0"/>
              </a:rPr>
              <a:t>, 2003. B        CDD </a:t>
            </a:r>
            <a:r>
              <a:rPr lang="pt-BR" sz="900" smtClean="0">
                <a:latin typeface="Arial Narrow" pitchFamily="34" charset="0"/>
              </a:rPr>
              <a:t>923.832</a:t>
            </a:r>
            <a:endParaRPr lang="pt-BR" sz="900">
              <a:latin typeface="Arial Narrow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OLIPA, Vilson. </a:t>
            </a:r>
            <a:r>
              <a:rPr lang="pt-BR" sz="900" b="1">
                <a:latin typeface="Arial Narrow" pitchFamily="34" charset="0"/>
              </a:rPr>
              <a:t>História de Mamborê</a:t>
            </a:r>
            <a:r>
              <a:rPr lang="pt-BR" sz="900">
                <a:latin typeface="Arial Narrow" pitchFamily="34" charset="0"/>
              </a:rPr>
              <a:t>. (Mamborê, s.n), 1998</a:t>
            </a:r>
            <a:r>
              <a:rPr lang="pt-BR" sz="900" smtClean="0">
                <a:latin typeface="Arial Narrow" pitchFamily="34" charset="0"/>
              </a:rPr>
              <a:t>.</a:t>
            </a:r>
            <a:endParaRPr lang="pt-BR" sz="900">
              <a:latin typeface="Arial Narrow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SILVA, LUCIENE DE J. M. DA. </a:t>
            </a:r>
            <a:r>
              <a:rPr lang="pt-BR" sz="900" b="1">
                <a:latin typeface="Arial Narrow" pitchFamily="34" charset="0"/>
              </a:rPr>
              <a:t>Parques Urbanos: A Natureza na Cidade - uma análise da percepção dos atores urbanos.</a:t>
            </a:r>
            <a:r>
              <a:rPr lang="pt-BR" sz="900">
                <a:latin typeface="Arial Narrow" pitchFamily="34" charset="0"/>
              </a:rPr>
              <a:t> UnB-CDS, Mestre, Gestão e Política Ambiental, 2003. Dissertação de Mestrado - Universidade de Brasília. Centro de Desenvolvimento Sustentável</a:t>
            </a:r>
            <a:r>
              <a:rPr lang="pt-BR" sz="900" smtClean="0">
                <a:latin typeface="Arial Narrow" pitchFamily="34" charset="0"/>
              </a:rPr>
              <a:t>.</a:t>
            </a:r>
            <a:endParaRPr lang="pt-BR" sz="900">
              <a:latin typeface="Arial Narrow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SOUZA, Felipe Silveira de.  </a:t>
            </a:r>
            <a:r>
              <a:rPr lang="pt-BR" sz="900" b="1">
                <a:latin typeface="Arial Narrow" pitchFamily="34" charset="0"/>
              </a:rPr>
              <a:t>Os Parques Urbanos em Porto Alegre: O Espaço Público e suas Complexidades. </a:t>
            </a:r>
            <a:r>
              <a:rPr lang="pt-BR" sz="900">
                <a:latin typeface="Arial Narrow" pitchFamily="34" charset="0"/>
              </a:rPr>
              <a:t>In:</a:t>
            </a:r>
            <a:r>
              <a:rPr lang="pt-BR" sz="900" b="1">
                <a:latin typeface="Arial Narrow" pitchFamily="34" charset="0"/>
              </a:rPr>
              <a:t> </a:t>
            </a:r>
            <a:r>
              <a:rPr lang="pt-BR" sz="900">
                <a:latin typeface="Arial Narrow" pitchFamily="34" charset="0"/>
              </a:rPr>
              <a:t>XIII Encontro da Associação Nacional de Pós-Graduação e Pesquisa em Planejamento Urbano e Regional. 25 a 29 de maio de 2009. Florianópolis - Santa Catarina – </a:t>
            </a:r>
            <a:r>
              <a:rPr lang="pt-BR" sz="900" smtClean="0">
                <a:latin typeface="Arial Narrow" pitchFamily="34" charset="0"/>
              </a:rPr>
              <a:t>Brasil</a:t>
            </a:r>
            <a:endParaRPr lang="pt-BR" sz="900">
              <a:latin typeface="Arial Narrow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pt-BR" sz="900">
                <a:latin typeface="Arial Narrow" pitchFamily="34" charset="0"/>
              </a:rPr>
              <a:t>TUAN, </a:t>
            </a:r>
            <a:r>
              <a:rPr lang="pt-BR" sz="900" err="1">
                <a:latin typeface="Arial Narrow" pitchFamily="34" charset="0"/>
              </a:rPr>
              <a:t>Yi-fu</a:t>
            </a:r>
            <a:r>
              <a:rPr lang="pt-BR" sz="900">
                <a:latin typeface="Arial Narrow" pitchFamily="34" charset="0"/>
              </a:rPr>
              <a:t>. </a:t>
            </a:r>
            <a:r>
              <a:rPr lang="pt-BR" sz="900" b="1">
                <a:latin typeface="Arial Narrow" pitchFamily="34" charset="0"/>
              </a:rPr>
              <a:t>Espaço e Lugar: a perspectiva da experiência.</a:t>
            </a:r>
            <a:r>
              <a:rPr lang="pt-BR" sz="900">
                <a:latin typeface="Arial Narrow" pitchFamily="34" charset="0"/>
              </a:rPr>
              <a:t> Tradução de Lívia de Oliveira. - São Paulo: DIFEL, 1983</a:t>
            </a:r>
            <a:r>
              <a:rPr lang="pt-BR" sz="900" smtClean="0">
                <a:latin typeface="Arial Narrow" pitchFamily="34" charset="0"/>
              </a:rPr>
              <a:t>.</a:t>
            </a:r>
            <a:endParaRPr lang="pt-BR" sz="90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3180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pPr>
              <a:buNone/>
            </a:pPr>
            <a:r>
              <a:rPr lang="pt-BR" dirty="0" smtClean="0"/>
              <a:t>Obrigado</a:t>
            </a: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smtClean="0"/>
              <a:t>Parques urbanos:uma retrospectiva histórica</a:t>
            </a:r>
            <a:endParaRPr lang="pt-BR"/>
          </a:p>
        </p:txBody>
      </p:sp>
      <p:pic>
        <p:nvPicPr>
          <p:cNvPr id="4" name="Espaço Reservado para Conteúdo 3" descr="AGORA GFREGA PERICLE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14488"/>
            <a:ext cx="2643174" cy="2071702"/>
          </a:xfrm>
        </p:spPr>
      </p:pic>
      <p:sp>
        <p:nvSpPr>
          <p:cNvPr id="10" name="Espaço Reservado para Conteúdo 9"/>
          <p:cNvSpPr>
            <a:spLocks noGrp="1"/>
          </p:cNvSpPr>
          <p:nvPr>
            <p:ph sz="half" idx="2"/>
          </p:nvPr>
        </p:nvSpPr>
        <p:spPr>
          <a:xfrm>
            <a:off x="2714612" y="1571612"/>
            <a:ext cx="6215106" cy="5072097"/>
          </a:xfrm>
        </p:spPr>
        <p:txBody>
          <a:bodyPr>
            <a:normAutofit fontScale="85000" lnSpcReduction="20000"/>
          </a:bodyPr>
          <a:lstStyle/>
          <a:p>
            <a:r>
              <a:rPr lang="pt-BR" smtClean="0"/>
              <a:t>Origem </a:t>
            </a:r>
            <a:r>
              <a:rPr lang="pt-BR" err="1" smtClean="0"/>
              <a:t>mítica-religiosa</a:t>
            </a:r>
            <a:r>
              <a:rPr lang="pt-BR" smtClean="0"/>
              <a:t>;</a:t>
            </a:r>
          </a:p>
          <a:p>
            <a:r>
              <a:rPr lang="pt-BR" err="1" smtClean="0"/>
              <a:t>Jardinocultura</a:t>
            </a:r>
            <a:r>
              <a:rPr lang="pt-BR" smtClean="0"/>
              <a:t> grega e chinesa;</a:t>
            </a:r>
          </a:p>
          <a:p>
            <a:r>
              <a:rPr lang="pt-BR" smtClean="0"/>
              <a:t>A </a:t>
            </a:r>
            <a:r>
              <a:rPr lang="pt-BR" err="1" smtClean="0"/>
              <a:t>ruralização</a:t>
            </a:r>
            <a:r>
              <a:rPr lang="pt-BR" smtClean="0"/>
              <a:t> na Idade Média;</a:t>
            </a:r>
          </a:p>
          <a:p>
            <a:r>
              <a:rPr lang="pt-BR" smtClean="0"/>
              <a:t>Revolução Industrial;</a:t>
            </a:r>
          </a:p>
          <a:p>
            <a:r>
              <a:rPr lang="pt-BR" smtClean="0"/>
              <a:t>No Brasil depois de 1808;</a:t>
            </a:r>
          </a:p>
          <a:p>
            <a:r>
              <a:rPr lang="pt-BR" smtClean="0"/>
              <a:t>Os três momentos brasileiros (Macedo 1998, P.15):</a:t>
            </a:r>
          </a:p>
          <a:p>
            <a:r>
              <a:rPr lang="pt-BR" smtClean="0"/>
              <a:t>a) O período do ecletismo : surgimento dos primeiros parques públicos;</a:t>
            </a:r>
          </a:p>
          <a:p>
            <a:r>
              <a:rPr lang="pt-BR" smtClean="0"/>
              <a:t>b) O período moderno: caracterizados pelo uso da vegetação nativa e pelo rompimento com as escolas clássicas;</a:t>
            </a:r>
          </a:p>
          <a:p>
            <a:r>
              <a:rPr lang="pt-BR" smtClean="0"/>
              <a:t>c) O período contemporâneo: Desenvolveu-se a partir dos anos de 1980 e 1990, utilizando estruturas construídas e vegetação.</a:t>
            </a:r>
            <a:endParaRPr lang="pt-BR"/>
          </a:p>
        </p:txBody>
      </p:sp>
      <p:pic>
        <p:nvPicPr>
          <p:cNvPr id="5" name="Espaço Reservado para Conteúdo 3" descr="JARDIN SUSPENSO BAVILONI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3380"/>
            <a:ext cx="264317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3170019.JPG"/>
          <p:cNvPicPr>
            <a:picLocks noChangeAspect="1"/>
          </p:cNvPicPr>
          <p:nvPr/>
        </p:nvPicPr>
        <p:blipFill>
          <a:blip r:embed="rId2">
            <a:lum bright="20000" contrast="-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alphaModFix amt="21000"/>
              <a:lum bright="20000" contrast="-30000"/>
            </a:blip>
            <a:stretch>
              <a:fillRect/>
            </a:stretch>
          </a:blipFill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 que são parques urbanos?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t-BR"/>
              <a:t>Para </a:t>
            </a:r>
            <a:r>
              <a:rPr lang="pt-BR" err="1"/>
              <a:t>Kliass</a:t>
            </a:r>
            <a:r>
              <a:rPr lang="pt-BR"/>
              <a:t> (1993, p. 19</a:t>
            </a:r>
            <a:r>
              <a:rPr lang="pt-BR" smtClean="0"/>
              <a:t>):</a:t>
            </a:r>
          </a:p>
          <a:p>
            <a:endParaRPr lang="pt-BR" smtClean="0"/>
          </a:p>
          <a:p>
            <a:r>
              <a:rPr lang="pt-BR" smtClean="0"/>
              <a:t>Os </a:t>
            </a:r>
            <a:r>
              <a:rPr lang="pt-BR"/>
              <a:t>parques urbanos são </a:t>
            </a:r>
            <a:r>
              <a:rPr lang="pt-BR" smtClean="0"/>
              <a:t>“</a:t>
            </a:r>
            <a:r>
              <a:rPr lang="pt-BR"/>
              <a:t>espaços públicos com dimensões significativas e predominância de elementos naturais, principalmente cobertura vegetal, destinado à recreação”. </a:t>
            </a:r>
            <a:endParaRPr lang="pt-BR" smtClean="0"/>
          </a:p>
          <a:p>
            <a:pPr>
              <a:buNone/>
            </a:pPr>
            <a:endParaRPr lang="pt-BR" smtClean="0"/>
          </a:p>
          <a:p>
            <a:pPr>
              <a:buNone/>
            </a:pPr>
            <a:r>
              <a:rPr lang="pt-BR" smtClean="0"/>
              <a:t>Lima </a:t>
            </a:r>
            <a:r>
              <a:rPr lang="pt-BR"/>
              <a:t>(1994, </a:t>
            </a:r>
            <a:r>
              <a:rPr lang="pt-BR" smtClean="0"/>
              <a:t>p.15, </a:t>
            </a:r>
            <a:r>
              <a:rPr lang="pt-BR" i="1" smtClean="0"/>
              <a:t>grifo nosso</a:t>
            </a:r>
            <a:r>
              <a:rPr lang="pt-BR" smtClean="0"/>
              <a:t>):</a:t>
            </a:r>
          </a:p>
          <a:p>
            <a:endParaRPr lang="pt-BR" smtClean="0"/>
          </a:p>
          <a:p>
            <a:r>
              <a:rPr lang="pt-BR" smtClean="0"/>
              <a:t> </a:t>
            </a:r>
            <a:r>
              <a:rPr lang="pt-BR"/>
              <a:t>“uma área verde, com função </a:t>
            </a:r>
            <a:r>
              <a:rPr lang="pt-BR" b="1"/>
              <a:t>ecológica</a:t>
            </a:r>
            <a:r>
              <a:rPr lang="pt-BR"/>
              <a:t>, </a:t>
            </a:r>
            <a:r>
              <a:rPr lang="pt-BR" b="1"/>
              <a:t>estética</a:t>
            </a:r>
            <a:r>
              <a:rPr lang="pt-BR"/>
              <a:t> e de </a:t>
            </a:r>
            <a:r>
              <a:rPr lang="pt-BR" b="1"/>
              <a:t>lazer</a:t>
            </a:r>
            <a:r>
              <a:rPr lang="pt-BR"/>
              <a:t>, entretanto com uma extensão maior que as praças e jardins públicos</a:t>
            </a:r>
            <a:r>
              <a:rPr lang="pt-BR" smtClean="0"/>
              <a:t>”.</a:t>
            </a:r>
          </a:p>
          <a:p>
            <a:pPr>
              <a:buNone/>
            </a:pPr>
            <a:endParaRPr lang="pt-BR" smtClean="0"/>
          </a:p>
          <a:p>
            <a:pPr>
              <a:buNone/>
            </a:pPr>
            <a:r>
              <a:rPr lang="pt-BR" smtClean="0"/>
              <a:t>Para </a:t>
            </a:r>
            <a:r>
              <a:rPr lang="pt-BR"/>
              <a:t>o autor, os espaços livres desempenham funções importantes em uma cidade, como, a estética, a social e a ecológica</a:t>
            </a:r>
            <a:r>
              <a:rPr lang="pt-BR" smtClean="0"/>
              <a:t>.”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3040356.JPG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Metodologia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mtClean="0"/>
              <a:t>Levantamento bibliográfico;</a:t>
            </a:r>
          </a:p>
          <a:p>
            <a:r>
              <a:rPr lang="pt-BR" smtClean="0"/>
              <a:t>Fotografias; </a:t>
            </a:r>
          </a:p>
          <a:p>
            <a:r>
              <a:rPr lang="pt-BR" smtClean="0"/>
              <a:t>Levantamento e avaliação das estruturas físicas de acordo com metodologia adotada por </a:t>
            </a:r>
            <a:r>
              <a:rPr lang="pt-BR" err="1" smtClean="0"/>
              <a:t>Bovo</a:t>
            </a:r>
            <a:r>
              <a:rPr lang="pt-BR" smtClean="0"/>
              <a:t> (2009);</a:t>
            </a:r>
          </a:p>
          <a:p>
            <a:r>
              <a:rPr lang="pt-BR" smtClean="0"/>
              <a:t>Aplicação de questionários de acordo com metodologia adotada por Ferreira (2005), </a:t>
            </a:r>
            <a:r>
              <a:rPr lang="pt-BR" err="1" smtClean="0"/>
              <a:t>Freiber</a:t>
            </a:r>
            <a:r>
              <a:rPr lang="pt-BR" smtClean="0"/>
              <a:t> (2004)</a:t>
            </a:r>
            <a:r>
              <a:rPr lang="pt-BR" i="1" smtClean="0"/>
              <a:t>,</a:t>
            </a:r>
            <a:r>
              <a:rPr lang="pt-BR" smtClean="0"/>
              <a:t> Silva(2003) e Souza (2009).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questionario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70" y="285728"/>
            <a:ext cx="5429288" cy="60007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quadro bovo.jpg"/>
          <p:cNvPicPr/>
          <p:nvPr/>
        </p:nvPicPr>
        <p:blipFill>
          <a:blip r:embed="rId2"/>
          <a:srcRect l="9888" t="1990" r="1306" b="995"/>
          <a:stretch>
            <a:fillRect/>
          </a:stretch>
        </p:blipFill>
        <p:spPr>
          <a:xfrm>
            <a:off x="1714480" y="1071546"/>
            <a:ext cx="5072098" cy="4000528"/>
          </a:xfrm>
          <a:prstGeom prst="rect">
            <a:avLst/>
          </a:prstGeom>
        </p:spPr>
      </p:pic>
      <p:pic>
        <p:nvPicPr>
          <p:cNvPr id="5" name="Imagem 4" descr="APARELHO DE EXERCÍCIOS FÍSICOS LARANJ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5429264"/>
            <a:ext cx="857256" cy="1038878"/>
          </a:xfrm>
          <a:prstGeom prst="rect">
            <a:avLst/>
          </a:prstGeom>
        </p:spPr>
      </p:pic>
      <p:pic>
        <p:nvPicPr>
          <p:cNvPr id="6" name="Imagem 5" descr="APARELHO DE EXERCÍCIOS FÍSICOS PRET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5429264"/>
            <a:ext cx="857256" cy="1038878"/>
          </a:xfrm>
          <a:prstGeom prst="rect">
            <a:avLst/>
          </a:prstGeom>
        </p:spPr>
      </p:pic>
      <p:pic>
        <p:nvPicPr>
          <p:cNvPr id="7" name="Imagem 6" descr="APARELHO DE EXERCÍCIOS FÍSICOS VERD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10" y="5429264"/>
            <a:ext cx="857256" cy="1038878"/>
          </a:xfrm>
          <a:prstGeom prst="rect">
            <a:avLst/>
          </a:prstGeom>
        </p:spPr>
      </p:pic>
      <p:pic>
        <p:nvPicPr>
          <p:cNvPr id="8" name="Imagem 7" descr="APARELHO DE EXERCÍCIOS FÍSICOS VERMELH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942" y="5429264"/>
            <a:ext cx="857256" cy="1038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1449</Words>
  <Application>Microsoft Office PowerPoint</Application>
  <PresentationFormat>Apresentação na tela (4:3)</PresentationFormat>
  <Paragraphs>208</Paragraphs>
  <Slides>43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4" baseType="lpstr">
      <vt:lpstr>Tema do Office</vt:lpstr>
      <vt:lpstr>Áreas Verdes Urbanas: Proposta de Análise Espacial Comparativa em três Cidades da Mesorregião Centro Ocidental Paranaense</vt:lpstr>
      <vt:lpstr>Slide 2</vt:lpstr>
      <vt:lpstr>Slide 3</vt:lpstr>
      <vt:lpstr>Slide 4</vt:lpstr>
      <vt:lpstr>Parques urbanos:uma retrospectiva histórica</vt:lpstr>
      <vt:lpstr>O que são parques urbanos?</vt:lpstr>
      <vt:lpstr>Metodologia</vt:lpstr>
      <vt:lpstr>Slide 8</vt:lpstr>
      <vt:lpstr>Slide 9</vt:lpstr>
      <vt:lpstr>Slide 10</vt:lpstr>
      <vt:lpstr>Resultados e discussões</vt:lpstr>
      <vt:lpstr>Formação histórica dos municípios em estudo</vt:lpstr>
      <vt:lpstr>Slide 13</vt:lpstr>
      <vt:lpstr>Apresentação dos resultados</vt:lpstr>
      <vt:lpstr>Parque Municipal  Joaquim Teodoro de Oliveira</vt:lpstr>
      <vt:lpstr>Slide 16</vt:lpstr>
      <vt:lpstr>Slide 17</vt:lpstr>
      <vt:lpstr>Slide 18</vt:lpstr>
      <vt:lpstr>O parque e seus usuários</vt:lpstr>
      <vt:lpstr>Slide 20</vt:lpstr>
      <vt:lpstr>Slide 21</vt:lpstr>
      <vt:lpstr>As propostas da população</vt:lpstr>
      <vt:lpstr>Parque Ecológico Armando Alves de Souza</vt:lpstr>
      <vt:lpstr>Slide 24</vt:lpstr>
      <vt:lpstr>Slide 25</vt:lpstr>
      <vt:lpstr>Slide 26</vt:lpstr>
      <vt:lpstr>Slide 27</vt:lpstr>
      <vt:lpstr>Slide 28</vt:lpstr>
      <vt:lpstr>... Os usuários e o parque...</vt:lpstr>
      <vt:lpstr>... e suas propostas.</vt:lpstr>
      <vt:lpstr>Parque Ecológico  Olivo Fortunato Gaspareli</vt:lpstr>
      <vt:lpstr>Parque Ecológico Olivo Fortunato Gaspareli</vt:lpstr>
      <vt:lpstr>Slide 33</vt:lpstr>
      <vt:lpstr>Slide 34</vt:lpstr>
      <vt:lpstr>Slide 35</vt:lpstr>
      <vt:lpstr>O parque e seus usuários</vt:lpstr>
      <vt:lpstr>Propostas dos usuários</vt:lpstr>
      <vt:lpstr>Considerações finais</vt:lpstr>
      <vt:lpstr>Considerações finais</vt:lpstr>
      <vt:lpstr>Considerações finais</vt:lpstr>
      <vt:lpstr>Considerações finais</vt:lpstr>
      <vt:lpstr>Referências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Áreas Verdes Urbanas: Proposta de Análise Espacial Comparativa em três Cidades da Mesorregião Centro Ocidental Paranaense</dc:title>
  <dc:creator>III</dc:creator>
  <cp:lastModifiedBy>III</cp:lastModifiedBy>
  <cp:revision>27</cp:revision>
  <dcterms:created xsi:type="dcterms:W3CDTF">2012-11-19T23:25:08Z</dcterms:created>
  <dcterms:modified xsi:type="dcterms:W3CDTF">2012-12-01T01:39:35Z</dcterms:modified>
</cp:coreProperties>
</file>