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58" r:id="rId5"/>
    <p:sldId id="263" r:id="rId6"/>
    <p:sldId id="262" r:id="rId7"/>
    <p:sldId id="270" r:id="rId8"/>
    <p:sldId id="265" r:id="rId9"/>
    <p:sldId id="267" r:id="rId10"/>
    <p:sldId id="275" r:id="rId11"/>
    <p:sldId id="273" r:id="rId12"/>
    <p:sldId id="271" r:id="rId13"/>
    <p:sldId id="268" r:id="rId14"/>
    <p:sldId id="274" r:id="rId15"/>
    <p:sldId id="272" r:id="rId16"/>
    <p:sldId id="27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II\Documents\tabelas%20de%20popula&#231;&#227;o%20monograf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Plan1!$E$3</c:f>
              <c:strCache>
                <c:ptCount val="1"/>
                <c:pt idx="0">
                  <c:v>População urbana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Plan1!$D$4:$D$9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1996</c:v>
                </c:pt>
                <c:pt idx="5">
                  <c:v>2010</c:v>
                </c:pt>
              </c:numCache>
            </c:numRef>
          </c:cat>
          <c:val>
            <c:numRef>
              <c:f>Plan1!$E$4:$E$9</c:f>
              <c:numCache>
                <c:formatCode>#,##0</c:formatCode>
                <c:ptCount val="6"/>
                <c:pt idx="0">
                  <c:v>1292</c:v>
                </c:pt>
                <c:pt idx="1">
                  <c:v>4735</c:v>
                </c:pt>
                <c:pt idx="2">
                  <c:v>8419</c:v>
                </c:pt>
                <c:pt idx="3">
                  <c:v>8314</c:v>
                </c:pt>
                <c:pt idx="4">
                  <c:v>8033</c:v>
                </c:pt>
                <c:pt idx="5">
                  <c:v>8988</c:v>
                </c:pt>
              </c:numCache>
            </c:numRef>
          </c:val>
        </c:ser>
        <c:ser>
          <c:idx val="1"/>
          <c:order val="1"/>
          <c:tx>
            <c:strRef>
              <c:f>Plan1!$F$3</c:f>
              <c:strCache>
                <c:ptCount val="1"/>
                <c:pt idx="0">
                  <c:v>População Rural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Plan1!$D$4:$D$9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1996</c:v>
                </c:pt>
                <c:pt idx="5">
                  <c:v>2010</c:v>
                </c:pt>
              </c:numCache>
            </c:numRef>
          </c:cat>
          <c:val>
            <c:numRef>
              <c:f>Plan1!$F$4:$F$9</c:f>
              <c:numCache>
                <c:formatCode>#,##0</c:formatCode>
                <c:ptCount val="6"/>
                <c:pt idx="0">
                  <c:v>8984</c:v>
                </c:pt>
                <c:pt idx="1">
                  <c:v>29780</c:v>
                </c:pt>
                <c:pt idx="2">
                  <c:v>16561</c:v>
                </c:pt>
                <c:pt idx="3">
                  <c:v>7718</c:v>
                </c:pt>
                <c:pt idx="4">
                  <c:v>7254</c:v>
                </c:pt>
                <c:pt idx="5">
                  <c:v>4980</c:v>
                </c:pt>
              </c:numCache>
            </c:numRef>
          </c:val>
        </c:ser>
        <c:overlap val="100"/>
        <c:axId val="61720448"/>
        <c:axId val="61721984"/>
      </c:barChart>
      <c:catAx>
        <c:axId val="61720448"/>
        <c:scaling>
          <c:orientation val="minMax"/>
        </c:scaling>
        <c:axPos val="b"/>
        <c:numFmt formatCode="General" sourceLinked="1"/>
        <c:tickLblPos val="nextTo"/>
        <c:crossAx val="61721984"/>
        <c:crosses val="autoZero"/>
        <c:auto val="1"/>
        <c:lblAlgn val="ctr"/>
        <c:lblOffset val="100"/>
      </c:catAx>
      <c:valAx>
        <c:axId val="61721984"/>
        <c:scaling>
          <c:orientation val="minMax"/>
        </c:scaling>
        <c:axPos val="l"/>
        <c:majorGridlines/>
        <c:numFmt formatCode="#,##0" sourceLinked="1"/>
        <c:tickLblPos val="nextTo"/>
        <c:crossAx val="61720448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>
        <c:manualLayout>
          <c:layoutTarget val="inner"/>
          <c:xMode val="edge"/>
          <c:yMode val="edge"/>
          <c:x val="6.7775538057742904E-2"/>
          <c:y val="4.5286167587260548E-2"/>
          <c:w val="0.89734762321376493"/>
          <c:h val="0.73935083706205684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Lbls>
            <c:showVal val="1"/>
          </c:dLbls>
          <c:cat>
            <c:strRef>
              <c:f>Plan1!$A$2:$A$9</c:f>
              <c:strCache>
                <c:ptCount val="8"/>
                <c:pt idx="0">
                  <c:v>Natureza</c:v>
                </c:pt>
                <c:pt idx="1">
                  <c:v>Lago</c:v>
                </c:pt>
                <c:pt idx="2">
                  <c:v>ATI</c:v>
                </c:pt>
                <c:pt idx="3">
                  <c:v>Mini-academias</c:v>
                </c:pt>
                <c:pt idx="4">
                  <c:v>Pista de caminhada</c:v>
                </c:pt>
                <c:pt idx="5">
                  <c:v>Convivio social</c:v>
                </c:pt>
                <c:pt idx="6">
                  <c:v>Bancos</c:v>
                </c:pt>
                <c:pt idx="7">
                  <c:v>Espaço público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</c:v>
                </c:pt>
                <c:pt idx="1">
                  <c:v>13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axId val="109709952"/>
        <c:axId val="109568768"/>
      </c:barChart>
      <c:catAx>
        <c:axId val="109709952"/>
        <c:scaling>
          <c:orientation val="minMax"/>
        </c:scaling>
        <c:axPos val="b"/>
        <c:numFmt formatCode="General" sourceLinked="1"/>
        <c:tickLblPos val="nextTo"/>
        <c:crossAx val="109568768"/>
        <c:crosses val="autoZero"/>
        <c:auto val="1"/>
        <c:lblAlgn val="ctr"/>
        <c:lblOffset val="100"/>
      </c:catAx>
      <c:valAx>
        <c:axId val="109568768"/>
        <c:scaling>
          <c:orientation val="minMax"/>
        </c:scaling>
        <c:axPos val="l"/>
        <c:majorGridlines/>
        <c:numFmt formatCode="General" sourceLinked="1"/>
        <c:tickLblPos val="nextTo"/>
        <c:crossAx val="10970995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DAFC-FFB5-4D75-8559-4306351FF817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296A-28BC-46EA-BD85-C93742AFD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1296A-28BC-46EA-BD85-C93742AFD45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06D0-16F2-4385-82FB-EB5A7B59DF6E}" type="datetimeFigureOut">
              <a:rPr lang="pt-BR" smtClean="0"/>
              <a:pPr/>
              <a:t>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8E38-DAE1-48D1-B62A-B7FAB17068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cbovo@yahoo.com" TargetMode="External"/><Relationship Id="rId2" Type="http://schemas.openxmlformats.org/officeDocument/2006/relationships/hyperlink" Target="mailto:jonashenriquelima@yahoo.com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nged.it/SHM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onashenriquelima.wordpress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071678"/>
            <a:ext cx="8715436" cy="2386029"/>
          </a:xfrm>
        </p:spPr>
        <p:txBody>
          <a:bodyPr>
            <a:normAutofit/>
          </a:bodyPr>
          <a:lstStyle/>
          <a:p>
            <a:r>
              <a:rPr lang="pt-BR" b="1" dirty="0" smtClean="0"/>
              <a:t>Análise da Percepção dos Usuários e </a:t>
            </a:r>
            <a:r>
              <a:rPr lang="pt-BR" b="1" dirty="0"/>
              <a:t>d</a:t>
            </a:r>
            <a:r>
              <a:rPr lang="pt-BR" b="1" dirty="0" smtClean="0"/>
              <a:t>a Estrutura Física do Parque Municipal de Mamborê (PR)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28992" y="4819672"/>
            <a:ext cx="5429288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pt-BR" sz="2000" dirty="0" smtClean="0"/>
              <a:t>LIMA, Jonas Henrique M. de, FECILCAM</a:t>
            </a:r>
          </a:p>
          <a:p>
            <a:pPr algn="r"/>
            <a:r>
              <a:rPr lang="pt-BR" sz="2000" u="sng" dirty="0" smtClean="0">
                <a:hlinkClick r:id="rId2"/>
              </a:rPr>
              <a:t>jonashenriquelima@yahoo.com.br</a:t>
            </a:r>
            <a:endParaRPr lang="pt-BR" sz="2000" u="sng" dirty="0" smtClean="0"/>
          </a:p>
          <a:p>
            <a:pPr algn="r"/>
            <a:r>
              <a:rPr lang="pt-BR" sz="2000" dirty="0" smtClean="0"/>
              <a:t> </a:t>
            </a:r>
            <a:br>
              <a:rPr lang="pt-BR" sz="2000" dirty="0" smtClean="0"/>
            </a:br>
            <a:r>
              <a:rPr lang="pt-BR" sz="2000" dirty="0" smtClean="0"/>
              <a:t> BOVO, Marcos Clair (Or.), FECILCAM </a:t>
            </a:r>
          </a:p>
          <a:p>
            <a:pPr algn="r"/>
            <a:r>
              <a:rPr lang="pt-BR" sz="2000" u="sng" dirty="0" smtClean="0">
                <a:hlinkClick r:id="rId3"/>
              </a:rPr>
              <a:t>mcbovo@yahoo.com</a:t>
            </a:r>
            <a:endParaRPr lang="pt-BR" sz="2000" dirty="0"/>
          </a:p>
        </p:txBody>
      </p:sp>
      <p:pic>
        <p:nvPicPr>
          <p:cNvPr id="4" name="Picture 7" descr="oficio-EP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/>
          <a:lstStyle/>
          <a:p>
            <a:r>
              <a:rPr lang="pt-BR" dirty="0" smtClean="0"/>
              <a:t>A área verde hoje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subTitle" idx="1"/>
          </p:nvPr>
        </p:nvSpPr>
        <p:spPr>
          <a:xfrm>
            <a:off x="1500166" y="2786058"/>
            <a:ext cx="6400800" cy="1752600"/>
          </a:xfrm>
        </p:spPr>
        <p:txBody>
          <a:bodyPr/>
          <a:lstStyle/>
          <a:p>
            <a:r>
              <a:rPr lang="pt-BR" dirty="0" smtClean="0"/>
              <a:t>Veja no Bing </a:t>
            </a:r>
            <a:r>
              <a:rPr lang="pt-BR" dirty="0" err="1" smtClean="0"/>
              <a:t>Maps</a:t>
            </a:r>
            <a:r>
              <a:rPr lang="pt-BR" dirty="0" smtClean="0"/>
              <a:t> a área do parque</a:t>
            </a:r>
          </a:p>
          <a:p>
            <a:r>
              <a:rPr lang="pt-BR" dirty="0" smtClean="0"/>
              <a:t>Link: </a:t>
            </a:r>
            <a:r>
              <a:rPr lang="pt-BR" dirty="0" smtClean="0">
                <a:hlinkClick r:id="rId3"/>
              </a:rPr>
              <a:t>http://binged.it/SHMPPt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-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área verde...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90" y="785794"/>
            <a:ext cx="3952458" cy="2643206"/>
          </a:xfrm>
          <a:prstGeom prst="rect">
            <a:avLst/>
          </a:prstGeom>
        </p:spPr>
      </p:pic>
      <p:pic>
        <p:nvPicPr>
          <p:cNvPr id="7" name="Imagem 6" descr="20101015-lago%20outubro%20de%202010%20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3896" y="785794"/>
            <a:ext cx="3975756" cy="2658787"/>
          </a:xfrm>
          <a:prstGeom prst="rect">
            <a:avLst/>
          </a:prstGeom>
        </p:spPr>
      </p:pic>
      <p:pic>
        <p:nvPicPr>
          <p:cNvPr id="1026" name="Picture 2" descr="D:\Fecilcam\Monografia\P917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43360"/>
            <a:ext cx="3929090" cy="3028912"/>
          </a:xfrm>
          <a:prstGeom prst="rect">
            <a:avLst/>
          </a:prstGeom>
          <a:noFill/>
        </p:spPr>
      </p:pic>
      <p:pic>
        <p:nvPicPr>
          <p:cNvPr id="1027" name="Picture 3" descr="D:\Fecilcam\Monografia\Imagem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4021022" cy="292895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5720" y="3214686"/>
            <a:ext cx="3999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Foto: Assessoria de Imprensa da Prefeitura do </a:t>
            </a:r>
            <a:r>
              <a:rPr lang="pt-BR" sz="1000" dirty="0" err="1" smtClean="0"/>
              <a:t>Municipio</a:t>
            </a:r>
            <a:r>
              <a:rPr lang="pt-BR" sz="1000" dirty="0" smtClean="0"/>
              <a:t> de </a:t>
            </a:r>
            <a:r>
              <a:rPr lang="pt-BR" sz="1000" dirty="0" err="1" smtClean="0"/>
              <a:t>Mamborê-PR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... o Poder Público...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/>
              <a:t>A região onde está sendo implantado o parque estava em processo de degradação ambiental e, com a conclusão dessa obra haverá recuperação da área além de proporcionar uma visão paisagística adequada aos moradores de Mamborê.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pt-BR" sz="2400" dirty="0" smtClean="0"/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/>
              <a:t>Carência de lazer a população local e, possível contribuição  com a qualidade de vida do município.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pt-BR" sz="2400" dirty="0" smtClean="0"/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/>
              <a:t>A atividade turística está em processo de ascensão;</a:t>
            </a:r>
          </a:p>
          <a:p>
            <a:pPr marL="274320" indent="-274320" algn="just" fontAlgn="auto">
              <a:spcAft>
                <a:spcPts val="0"/>
              </a:spcAft>
              <a:buNone/>
              <a:defRPr/>
            </a:pPr>
            <a:endParaRPr lang="pt-BR" sz="2400" dirty="0" smtClean="0"/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/>
              <a:t>Os baixos índices de criminalidade, por isso está sendo cada vez mais procurado por moradores de grandes centros com a finalidade de  passar períodos de férias.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... Os usuários e o parque...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190023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b="1" dirty="0" smtClean="0"/>
              <a:t>Usos:</a:t>
            </a:r>
          </a:p>
          <a:p>
            <a:pPr algn="just"/>
            <a:r>
              <a:rPr lang="pt-BR" dirty="0" smtClean="0"/>
              <a:t>Lazer (70%), descansar, relaxar, distrair, </a:t>
            </a:r>
          </a:p>
          <a:p>
            <a:pPr algn="just">
              <a:buNone/>
            </a:pPr>
            <a:r>
              <a:rPr lang="pt-BR" dirty="0" smtClean="0"/>
              <a:t>passear, pescar e desestressar; </a:t>
            </a:r>
          </a:p>
          <a:p>
            <a:pPr algn="just"/>
            <a:r>
              <a:rPr lang="pt-BR" dirty="0" smtClean="0"/>
              <a:t>Prática de caminhada foi indicada por 50% dos usuários;</a:t>
            </a:r>
          </a:p>
          <a:p>
            <a:pPr algn="just"/>
            <a:r>
              <a:rPr lang="pt-BR" dirty="0" smtClean="0"/>
              <a:t>Prática de exercícios físicos por 35% dos entrevistados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428596" y="2928934"/>
          <a:ext cx="807249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... e suas propostas.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55000" lnSpcReduction="20000"/>
          </a:bodyPr>
          <a:lstStyle/>
          <a:p>
            <a:r>
              <a:rPr lang="pt-BR" i="1" dirty="0" smtClean="0"/>
              <a:t>Terminar as passarelas;</a:t>
            </a:r>
          </a:p>
          <a:p>
            <a:r>
              <a:rPr lang="pt-BR" i="1" dirty="0" smtClean="0"/>
              <a:t>Instalação de lanchonete e quiosques; </a:t>
            </a:r>
          </a:p>
          <a:p>
            <a:r>
              <a:rPr lang="pt-BR" i="1" dirty="0" smtClean="0"/>
              <a:t>Terminar o banheiro e abrí-lo ao público;</a:t>
            </a:r>
          </a:p>
          <a:p>
            <a:r>
              <a:rPr lang="pt-BR" i="1" dirty="0" smtClean="0"/>
              <a:t> Cuidar do paisagismo;</a:t>
            </a:r>
          </a:p>
          <a:p>
            <a:r>
              <a:rPr lang="pt-BR" i="1" dirty="0" smtClean="0"/>
              <a:t>Consertar o piso nos locais onde foram instalados os dutos de esgoto; </a:t>
            </a:r>
          </a:p>
          <a:p>
            <a:r>
              <a:rPr lang="pt-BR" i="1" dirty="0" smtClean="0"/>
              <a:t>Construção de proteção na ponte próxima aos dutos da mina de água que abastece o lago; </a:t>
            </a:r>
          </a:p>
          <a:p>
            <a:r>
              <a:rPr lang="pt-BR" i="1" dirty="0" smtClean="0"/>
              <a:t>Plantar árvores em volta do lago;</a:t>
            </a:r>
          </a:p>
          <a:p>
            <a:r>
              <a:rPr lang="pt-BR" dirty="0" smtClean="0"/>
              <a:t>Instalação de lanchonete com bebidas sem álcool; </a:t>
            </a:r>
          </a:p>
          <a:p>
            <a:r>
              <a:rPr lang="pt-BR" dirty="0" smtClean="0"/>
              <a:t>Necessidade de equipamentos específicos para o público infantil; </a:t>
            </a:r>
          </a:p>
          <a:p>
            <a:r>
              <a:rPr lang="pt-BR" dirty="0" smtClean="0"/>
              <a:t>Melhoria da segurança; </a:t>
            </a:r>
          </a:p>
          <a:p>
            <a:r>
              <a:rPr lang="pt-BR" dirty="0" smtClean="0"/>
              <a:t>Criação de um bosque; </a:t>
            </a:r>
          </a:p>
          <a:p>
            <a:r>
              <a:rPr lang="pt-BR" dirty="0" smtClean="0"/>
              <a:t>Potencializar o uso da área para o turismo (eventos); </a:t>
            </a:r>
          </a:p>
          <a:p>
            <a:r>
              <a:rPr lang="pt-BR" dirty="0" smtClean="0"/>
              <a:t>Oferecer acessibilidade ao campo de futebol para que a população possa usar; </a:t>
            </a:r>
          </a:p>
          <a:p>
            <a:r>
              <a:rPr lang="pt-BR" dirty="0" smtClean="0"/>
              <a:t>Disponibilização de alguns lugares para tomar água fresca;</a:t>
            </a:r>
          </a:p>
          <a:p>
            <a:r>
              <a:rPr lang="pt-BR" dirty="0" smtClean="0"/>
              <a:t> Cobrir a ATI para evitar que se danifiquem as estruturas ali instaladas, assim como incluir novos equipamentos ao conjunto; </a:t>
            </a:r>
          </a:p>
          <a:p>
            <a:r>
              <a:rPr lang="pt-BR" dirty="0" smtClean="0"/>
              <a:t>Construção de uma ciclovia interna;  </a:t>
            </a:r>
          </a:p>
          <a:p>
            <a:r>
              <a:rPr lang="pt-BR" dirty="0" smtClean="0"/>
              <a:t>Melhoria no estacionamento interno, tais como o plantio de árvores para sombreamento dos veículos...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34"/>
          </a:xfr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277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pt-BR" sz="1100" dirty="0" smtClean="0"/>
              <a:t>BOVO, Marcos C. </a:t>
            </a:r>
            <a:r>
              <a:rPr lang="pt-BR" sz="1100" b="1" dirty="0" smtClean="0"/>
              <a:t>Áreas Verdes Urbanas, Imagem e Uso: Um Estudo Geográfico Sobre a Cidade de Maringá – PR.</a:t>
            </a:r>
            <a:r>
              <a:rPr lang="pt-BR" sz="1100" dirty="0" smtClean="0"/>
              <a:t> Universidade Estadual Paulista Faculdade de Ciências e Tecnologia – Presidente Prudente Programa de Pós – Graduação Em Geografia Área de Concentração: Produção Do Espaço Geográfico.  Presidente Prudente, 2009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BOVO, Marcos C; AMORIM Margarete C. C. T. </a:t>
            </a:r>
            <a:r>
              <a:rPr lang="pt-BR" sz="1100" b="1" dirty="0" smtClean="0"/>
              <a:t>Efeitos Positivos Gerados Pelos Parques Urbanos:</a:t>
            </a:r>
            <a:r>
              <a:rPr lang="pt-BR" sz="1100" dirty="0" smtClean="0"/>
              <a:t> Um Estudo de Caso Entre o Parque do Ingá e o Parque Florestal das Palmeiras no Município de Maringá/Pr. In. XIII Simpósio Brasileiro de Geografia Física Aplicada. Viçosa: Universidade Federal de Viçosa. 2009.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CARLOS, Ana Fani </a:t>
            </a:r>
            <a:r>
              <a:rPr lang="pt-BR" sz="1100" dirty="0" err="1" smtClean="0"/>
              <a:t>Alessandri</a:t>
            </a:r>
            <a:r>
              <a:rPr lang="pt-BR" sz="1100" dirty="0" smtClean="0"/>
              <a:t>. </a:t>
            </a:r>
            <a:r>
              <a:rPr lang="pt-BR" sz="1100" b="1" dirty="0" smtClean="0"/>
              <a:t>A cidade.</a:t>
            </a:r>
            <a:r>
              <a:rPr lang="pt-BR" sz="1100" dirty="0" smtClean="0"/>
              <a:t> 8 ed. São Paulo: Contexto, 2005.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CUNHA, Márcia Cristina </a:t>
            </a:r>
            <a:r>
              <a:rPr lang="pt-BR" sz="1100" dirty="0" err="1" smtClean="0"/>
              <a:t>da.</a:t>
            </a:r>
            <a:r>
              <a:rPr lang="pt-BR" sz="1100" dirty="0" smtClean="0"/>
              <a:t> </a:t>
            </a:r>
            <a:r>
              <a:rPr lang="pt-BR" sz="1100" b="1" dirty="0" smtClean="0"/>
              <a:t>Estudo </a:t>
            </a:r>
            <a:r>
              <a:rPr lang="pt-BR" sz="1100" b="1" dirty="0" err="1" smtClean="0"/>
              <a:t>Geo-Histórico</a:t>
            </a:r>
            <a:r>
              <a:rPr lang="pt-BR" sz="1100" b="1" dirty="0" smtClean="0"/>
              <a:t> de </a:t>
            </a:r>
            <a:r>
              <a:rPr lang="pt-BR" sz="1100" b="1" dirty="0" err="1" smtClean="0"/>
              <a:t>Mamborê-PR</a:t>
            </a:r>
            <a:r>
              <a:rPr lang="pt-BR" sz="1100" b="1" dirty="0" smtClean="0"/>
              <a:t>.</a:t>
            </a:r>
            <a:r>
              <a:rPr lang="pt-BR" sz="1100" dirty="0" smtClean="0"/>
              <a:t> In: Semana de Geografia. Anais – XVI Semana de Geografia: O mundo em movimento: cidade, ambiente, migração/ Departamento de Geografia da Universidade Estadual do Centro-Oeste. –Guarapuava: UNICENTRO, 2008. P.79-88.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FEIBER, Silmara Dias.  </a:t>
            </a:r>
            <a:r>
              <a:rPr lang="pt-BR" sz="1100" b="1" dirty="0" smtClean="0"/>
              <a:t>Áreas Verdes Urbanas Imagem e Uso</a:t>
            </a:r>
            <a:r>
              <a:rPr lang="pt-BR" sz="1100" dirty="0" smtClean="0"/>
              <a:t> - O Caso do Passeio Público de </a:t>
            </a:r>
            <a:r>
              <a:rPr lang="pt-BR" sz="1100" dirty="0" err="1" smtClean="0"/>
              <a:t>Curitiba-PR</a:t>
            </a:r>
            <a:r>
              <a:rPr lang="pt-BR" sz="1100" dirty="0" smtClean="0"/>
              <a:t>. Revista </a:t>
            </a:r>
            <a:r>
              <a:rPr lang="pt-BR" sz="1100" dirty="0" err="1" smtClean="0"/>
              <a:t>RA´E</a:t>
            </a:r>
            <a:r>
              <a:rPr lang="pt-BR" sz="1100" dirty="0" smtClean="0"/>
              <a:t> GA, n. 8, p. 93-105, Editora UFPR, 2004. 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FERREIRA, </a:t>
            </a:r>
            <a:r>
              <a:rPr lang="pt-BR" sz="1100" dirty="0" err="1" smtClean="0"/>
              <a:t>Adjalme</a:t>
            </a:r>
            <a:r>
              <a:rPr lang="pt-BR" sz="1100" dirty="0" smtClean="0"/>
              <a:t> Dias. </a:t>
            </a:r>
            <a:r>
              <a:rPr lang="pt-BR" sz="1100" b="1" dirty="0" smtClean="0"/>
              <a:t>Efeitos Positivos Gerados Pelos Parques Urbanos: O Caso do Passeio Público da Cidade do Rio de Janeiro.</a:t>
            </a:r>
            <a:r>
              <a:rPr lang="pt-BR" sz="1100" dirty="0" smtClean="0"/>
              <a:t> 99 f. Dissertação (Mestrado em Ciência Ambiental). Pós- graduação em Ciência Ambiental. Universidade Federal Fluminense – UFF, 2005.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err="1" smtClean="0"/>
              <a:t>IBGE-cidades</a:t>
            </a:r>
            <a:r>
              <a:rPr lang="pt-BR" sz="1100" dirty="0" smtClean="0"/>
              <a:t>.</a:t>
            </a:r>
            <a:r>
              <a:rPr lang="pt-BR" sz="1100" b="1" dirty="0" smtClean="0"/>
              <a:t> Mamborê</a:t>
            </a:r>
            <a:r>
              <a:rPr lang="pt-BR" sz="1100" dirty="0" smtClean="0"/>
              <a:t>. Disponível em: &lt;</a:t>
            </a:r>
            <a:r>
              <a:rPr lang="pt-BR" sz="1100" u="sng" dirty="0" smtClean="0"/>
              <a:t>http://www.ibge.gov.br/cidadesat</a:t>
            </a:r>
            <a:r>
              <a:rPr lang="pt-BR" sz="1100" dirty="0" smtClean="0"/>
              <a:t>&gt; acesso em: 03, jun., 2010, 10h00min.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IPARDES. </a:t>
            </a:r>
            <a:r>
              <a:rPr lang="pt-BR" sz="1100" b="1" dirty="0" smtClean="0"/>
              <a:t>Caderno Estatístico Município de Mamborê </a:t>
            </a:r>
            <a:r>
              <a:rPr lang="pt-BR" sz="1100" dirty="0" smtClean="0"/>
              <a:t>IPARDES. Dezembro de 2010. Disponível em: &lt;</a:t>
            </a:r>
            <a:r>
              <a:rPr lang="pt-BR" sz="1100" u="sng" dirty="0" smtClean="0"/>
              <a:t>http://www.ipardes.gov.br/cadernos/Montapdf.</a:t>
            </a:r>
            <a:r>
              <a:rPr lang="pt-BR" sz="1100" u="sng" dirty="0" err="1" smtClean="0"/>
              <a:t>php</a:t>
            </a:r>
            <a:r>
              <a:rPr lang="pt-BR" sz="1100" u="sng" dirty="0" smtClean="0"/>
              <a:t>?</a:t>
            </a:r>
            <a:r>
              <a:rPr lang="pt-BR" sz="1100" u="sng" dirty="0" err="1" smtClean="0"/>
              <a:t>Municipio</a:t>
            </a:r>
            <a:r>
              <a:rPr lang="pt-BR" sz="1100" u="sng" dirty="0" smtClean="0"/>
              <a:t> =87340 &amp;</a:t>
            </a:r>
            <a:r>
              <a:rPr lang="pt-BR" sz="1100" u="sng" dirty="0" err="1" smtClean="0"/>
              <a:t>btOk</a:t>
            </a:r>
            <a:r>
              <a:rPr lang="pt-BR" sz="1100" u="sng" dirty="0" smtClean="0"/>
              <a:t>=ok</a:t>
            </a:r>
            <a:r>
              <a:rPr lang="pt-BR" sz="1100" dirty="0" smtClean="0"/>
              <a:t>&gt; acesso em: 02, fev., 2010, 10h00m.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KLIASS, Rosa Grená. </a:t>
            </a:r>
            <a:r>
              <a:rPr lang="pt-BR" sz="1100" b="1" dirty="0" smtClean="0"/>
              <a:t>Os Parques Urbanos de São Paulo</a:t>
            </a:r>
            <a:r>
              <a:rPr lang="pt-BR" sz="1100" dirty="0" smtClean="0"/>
              <a:t>. São Paulo: </a:t>
            </a:r>
            <a:r>
              <a:rPr lang="pt-BR" sz="1100" dirty="0" err="1" smtClean="0"/>
              <a:t>Pini</a:t>
            </a:r>
            <a:r>
              <a:rPr lang="pt-BR" sz="1100" dirty="0" smtClean="0"/>
              <a:t>, 1993.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LIMA, A. </a:t>
            </a:r>
            <a:r>
              <a:rPr lang="pt-BR" sz="1100" dirty="0" err="1" smtClean="0"/>
              <a:t>M.L.P.</a:t>
            </a:r>
            <a:r>
              <a:rPr lang="pt-BR" sz="1100" dirty="0" smtClean="0"/>
              <a:t> </a:t>
            </a:r>
            <a:r>
              <a:rPr lang="pt-BR" sz="1100" b="1" dirty="0" smtClean="0"/>
              <a:t>Problemas na utilização na conceituação de termos como espaços livres, áreas verdes e correlatos.</a:t>
            </a:r>
            <a:r>
              <a:rPr lang="pt-BR" sz="1100" dirty="0" smtClean="0"/>
              <a:t> In: Congresso Brasileiro de Arborização Urbana, 2 São Luís... Anais. São Luís: EMATER/MA, 1994. p. 539 . 553.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MACEDO, S. S &amp; SAKATA </a:t>
            </a:r>
            <a:r>
              <a:rPr lang="pt-BR" sz="1100" dirty="0" err="1" smtClean="0"/>
              <a:t>F.G.</a:t>
            </a:r>
            <a:r>
              <a:rPr lang="pt-BR" sz="1100" dirty="0" smtClean="0"/>
              <a:t> </a:t>
            </a:r>
            <a:r>
              <a:rPr lang="pt-BR" sz="1100" b="1" dirty="0" smtClean="0"/>
              <a:t>Parques Urbanos no Brasil</a:t>
            </a:r>
            <a:r>
              <a:rPr lang="pt-BR" sz="1100" dirty="0" smtClean="0"/>
              <a:t>. São Paulo. Edusp. 2003.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MEUNIER, Isabelle Maria Jacqueline</a:t>
            </a:r>
            <a:r>
              <a:rPr lang="pt-BR" sz="1100" b="1" dirty="0" smtClean="0"/>
              <a:t>. Percepções e expectativas de moradores do grande Recife- PE em relação aos parques urbanos. </a:t>
            </a:r>
            <a:r>
              <a:rPr lang="pt-BR" sz="1100" dirty="0" smtClean="0"/>
              <a:t>REVSBAU, Piracicaba-SP, v. 4, n. 2, p.35-43, 2009. 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NUCCI, João Carlos. </a:t>
            </a:r>
            <a:r>
              <a:rPr lang="pt-BR" sz="1100" b="1" dirty="0" smtClean="0"/>
              <a:t> Qualidade ambiental e adensamento urbano: </a:t>
            </a:r>
            <a:r>
              <a:rPr lang="pt-BR" sz="1100" dirty="0" smtClean="0"/>
              <a:t>um estudo de ecologia e planejamento da paisagem aplicado ao distrito de Santa  Cecília (MSP) / João Carlos </a:t>
            </a:r>
            <a:r>
              <a:rPr lang="pt-BR" sz="1100" dirty="0" err="1" smtClean="0"/>
              <a:t>Nucci</a:t>
            </a:r>
            <a:r>
              <a:rPr lang="pt-BR" sz="1100" dirty="0" smtClean="0"/>
              <a:t>. 2ª ed. - Curitiba: O Autor, 2008. 150 p.; il. 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OLIPA, Vilson. </a:t>
            </a:r>
            <a:r>
              <a:rPr lang="pt-BR" sz="1100" b="1" dirty="0" smtClean="0"/>
              <a:t>História de Mamborê.</a:t>
            </a:r>
            <a:r>
              <a:rPr lang="pt-BR" sz="1100" dirty="0" smtClean="0"/>
              <a:t> (Mamborê, s.n), 1998.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SANTOS, </a:t>
            </a:r>
            <a:r>
              <a:rPr lang="pt-BR" sz="1100" dirty="0" err="1" smtClean="0"/>
              <a:t>Valderi</a:t>
            </a:r>
            <a:r>
              <a:rPr lang="pt-BR" sz="1100" dirty="0" smtClean="0"/>
              <a:t>.</a:t>
            </a:r>
            <a:r>
              <a:rPr lang="pt-BR" sz="1100" b="1" dirty="0" smtClean="0"/>
              <a:t> Formação histórica do território da microrregião de Campo Mourão.</a:t>
            </a:r>
            <a:r>
              <a:rPr lang="pt-BR" sz="1100" dirty="0" smtClean="0"/>
              <a:t> A origem de seus 24 municípios. Curitiba: </a:t>
            </a:r>
            <a:r>
              <a:rPr lang="pt-BR" sz="1100" dirty="0" err="1" smtClean="0"/>
              <a:t>Compu</a:t>
            </a:r>
            <a:r>
              <a:rPr lang="pt-BR" sz="1100" dirty="0" smtClean="0"/>
              <a:t> </a:t>
            </a:r>
            <a:r>
              <a:rPr lang="pt-BR" sz="1100" dirty="0" err="1" smtClean="0"/>
              <a:t>Art’s</a:t>
            </a:r>
            <a:r>
              <a:rPr lang="pt-BR" sz="1100" dirty="0" smtClean="0"/>
              <a:t>. Composições Eletrônicas </a:t>
            </a:r>
            <a:r>
              <a:rPr lang="pt-BR" sz="1100" dirty="0" err="1" smtClean="0"/>
              <a:t>S.C.</a:t>
            </a:r>
            <a:r>
              <a:rPr lang="pt-BR" sz="1100" dirty="0" smtClean="0"/>
              <a:t> </a:t>
            </a:r>
            <a:r>
              <a:rPr lang="pt-BR" sz="1100" dirty="0" err="1" smtClean="0"/>
              <a:t>Ltda</a:t>
            </a:r>
            <a:r>
              <a:rPr lang="pt-BR" sz="1100" dirty="0" smtClean="0"/>
              <a:t>, 1995. 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SCALISE, </a:t>
            </a:r>
            <a:r>
              <a:rPr lang="pt-BR" sz="1100" dirty="0" err="1" smtClean="0"/>
              <a:t>Walnyce</a:t>
            </a:r>
            <a:r>
              <a:rPr lang="pt-BR" sz="1100" dirty="0" smtClean="0"/>
              <a:t>  </a:t>
            </a:r>
            <a:r>
              <a:rPr lang="pt-BR" sz="1100" b="1" dirty="0" smtClean="0"/>
              <a:t>Parques Urbanos - Evolução, Projeto, Funções e Usos. </a:t>
            </a:r>
            <a:r>
              <a:rPr lang="pt-BR" sz="1100" dirty="0" smtClean="0"/>
              <a:t>In:</a:t>
            </a:r>
            <a:r>
              <a:rPr lang="pt-BR" sz="1100" b="1" dirty="0" smtClean="0"/>
              <a:t> </a:t>
            </a:r>
            <a:r>
              <a:rPr lang="pt-BR" sz="1100" dirty="0" smtClean="0"/>
              <a:t>Revista da Faculdade de Engenharia, Arquitetura e Tecnologia. Vol. 4 Nº 1 Out. 2002. Disponível em: Acesso em:</a:t>
            </a:r>
            <a:r>
              <a:rPr lang="pt-BR" sz="1100" b="1" dirty="0" smtClean="0"/>
              <a:t> </a:t>
            </a:r>
            <a:r>
              <a:rPr lang="pt-BR" sz="1100" u="sng" dirty="0" smtClean="0"/>
              <a:t>http://www.unimar.br/feat/assent_humano4/ parques.htm</a:t>
            </a:r>
            <a:r>
              <a:rPr lang="pt-BR" sz="1100" dirty="0" smtClean="0"/>
              <a:t> acesso em: 29 mar. 2011.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SOUZA, Marcelo Lopes de. </a:t>
            </a:r>
            <a:r>
              <a:rPr lang="pt-BR" sz="1100" b="1" dirty="0" smtClean="0"/>
              <a:t>Mudar a cidade: uma introdução crítica ao planejamento e à gestão urbanos</a:t>
            </a:r>
            <a:r>
              <a:rPr lang="pt-BR" sz="1100" dirty="0" smtClean="0"/>
              <a:t>. Rio de Janeiro: Bertrand Brasil, 2002. </a:t>
            </a:r>
          </a:p>
          <a:p>
            <a:pPr marL="0" indent="0">
              <a:spcBef>
                <a:spcPct val="0"/>
              </a:spcBef>
            </a:pPr>
            <a:r>
              <a:rPr lang="pt-BR" sz="1100" dirty="0" smtClean="0"/>
              <a:t>SILVA, LUCIENE DE J. M. DA. </a:t>
            </a:r>
            <a:r>
              <a:rPr lang="pt-BR" sz="1100" b="1" dirty="0" smtClean="0"/>
              <a:t>Parques Urbanos: A Natureza na Cidade -uma análise da percepção dos atores urbanos.</a:t>
            </a:r>
            <a:r>
              <a:rPr lang="pt-BR" sz="1100" dirty="0" smtClean="0"/>
              <a:t> UnB-CDS, Mestre, Gestão e Política Ambiental, 2003. Dissertação de Mestrad</a:t>
            </a:r>
            <a:r>
              <a:rPr lang="pt-BR" sz="1000" dirty="0" smtClean="0"/>
              <a:t>o - Universidade de Brasília. Centro de Desenvolvimento Sustentável.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723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0496" y="1571612"/>
            <a:ext cx="2900354" cy="62546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Obrigado!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6232539"/>
            <a:ext cx="9144000" cy="625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3200" b="1" dirty="0" smtClean="0"/>
              <a:t>Contato:</a:t>
            </a:r>
            <a:endParaRPr lang="pt-BR" sz="3200" b="1" dirty="0" smtClean="0">
              <a:hlinkClick r:id="rId3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pt-BR" sz="3200" b="1" dirty="0" smtClean="0">
                <a:hlinkClick r:id="rId3"/>
              </a:rPr>
              <a:t>http</a:t>
            </a:r>
            <a:r>
              <a:rPr lang="pt-BR" sz="3200" b="1" dirty="0" smtClean="0">
                <a:hlinkClick r:id="rId3"/>
              </a:rPr>
              <a:t>://jonashenriquelima.wordpress.com/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Parques urbanos: Retratos </a:t>
            </a:r>
            <a:r>
              <a:rPr lang="pt-BR" smtClean="0"/>
              <a:t>de vários panoramas</a:t>
            </a:r>
            <a:endParaRPr lang="pt-BR" dirty="0"/>
          </a:p>
        </p:txBody>
      </p:sp>
      <p:pic>
        <p:nvPicPr>
          <p:cNvPr id="4" name="Espaço Reservado para Conteúdo 3" descr="AGORA GFREGA PERIC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2643174" cy="2071702"/>
          </a:xfrm>
        </p:spPr>
      </p:pic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2714612" y="1571612"/>
            <a:ext cx="6215106" cy="5072097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Origem </a:t>
            </a:r>
            <a:r>
              <a:rPr lang="pt-BR" dirty="0" err="1" smtClean="0"/>
              <a:t>mítica-religiosa</a:t>
            </a:r>
            <a:r>
              <a:rPr lang="pt-BR" dirty="0" smtClean="0"/>
              <a:t>;</a:t>
            </a:r>
          </a:p>
          <a:p>
            <a:r>
              <a:rPr lang="pt-BR" dirty="0" err="1" smtClean="0"/>
              <a:t>Jardinocultura</a:t>
            </a:r>
            <a:r>
              <a:rPr lang="pt-BR" dirty="0" smtClean="0"/>
              <a:t> grega e chinesa;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ruralização</a:t>
            </a:r>
            <a:r>
              <a:rPr lang="pt-BR" dirty="0" smtClean="0"/>
              <a:t> na Idade Média;</a:t>
            </a:r>
          </a:p>
          <a:p>
            <a:r>
              <a:rPr lang="pt-BR" dirty="0" smtClean="0"/>
              <a:t>Revolução Industrial;</a:t>
            </a:r>
          </a:p>
          <a:p>
            <a:r>
              <a:rPr lang="pt-BR" dirty="0" smtClean="0"/>
              <a:t>No Brasil depois de 1808;</a:t>
            </a:r>
          </a:p>
          <a:p>
            <a:r>
              <a:rPr lang="pt-BR" dirty="0" smtClean="0"/>
              <a:t>Os três momentos brasileiros (Macedo 1998, P.15):</a:t>
            </a:r>
          </a:p>
          <a:p>
            <a:r>
              <a:rPr lang="pt-BR" dirty="0" smtClean="0"/>
              <a:t>a) O período do ecletismo : surgimento dos primeiros parques públicos;</a:t>
            </a:r>
          </a:p>
          <a:p>
            <a:r>
              <a:rPr lang="pt-BR" dirty="0" smtClean="0"/>
              <a:t>b) O período moderno: caracterizados pelo uso da vegetação nativa e pelo rompimento com as escolas clássicas;</a:t>
            </a:r>
          </a:p>
          <a:p>
            <a:r>
              <a:rPr lang="pt-BR" dirty="0" smtClean="0"/>
              <a:t>c) O período contemporâneo: Desenvolveu-se a partir dos anos de 1980 e 1990, utilizando estruturas construídas e vegetação.</a:t>
            </a:r>
            <a:endParaRPr lang="pt-BR" dirty="0"/>
          </a:p>
        </p:txBody>
      </p:sp>
      <p:pic>
        <p:nvPicPr>
          <p:cNvPr id="5" name="Espaço Reservado para Conteúdo 3" descr="JARDIN SUSPENSO BAVILON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26431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 parques urbanos?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/>
              <a:t>Para </a:t>
            </a:r>
            <a:r>
              <a:rPr lang="pt-BR" dirty="0" err="1"/>
              <a:t>Kliass</a:t>
            </a:r>
            <a:r>
              <a:rPr lang="pt-BR" dirty="0"/>
              <a:t> (1993, p. 19</a:t>
            </a:r>
            <a:r>
              <a:rPr lang="pt-BR" dirty="0" smtClean="0"/>
              <a:t>):</a:t>
            </a:r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parques urbanos são </a:t>
            </a:r>
            <a:r>
              <a:rPr lang="pt-BR" dirty="0" smtClean="0"/>
              <a:t>“</a:t>
            </a:r>
            <a:r>
              <a:rPr lang="pt-BR" dirty="0"/>
              <a:t>espaços públicos com dimensões significativas e predominância de elementos naturais, principalmente cobertura vegetal, destinado à recreação”.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Lima </a:t>
            </a:r>
            <a:r>
              <a:rPr lang="pt-BR" dirty="0"/>
              <a:t>(1994, </a:t>
            </a:r>
            <a:r>
              <a:rPr lang="pt-BR" dirty="0" smtClean="0"/>
              <a:t>p.15, </a:t>
            </a:r>
            <a:r>
              <a:rPr lang="pt-BR" i="1" dirty="0" smtClean="0"/>
              <a:t>grifo nosso</a:t>
            </a:r>
            <a:r>
              <a:rPr lang="pt-BR" dirty="0" smtClean="0"/>
              <a:t>):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“uma área verde, com função </a:t>
            </a:r>
            <a:r>
              <a:rPr lang="pt-BR" b="1" dirty="0"/>
              <a:t>ecológica</a:t>
            </a:r>
            <a:r>
              <a:rPr lang="pt-BR" dirty="0"/>
              <a:t>, </a:t>
            </a:r>
            <a:r>
              <a:rPr lang="pt-BR" b="1" dirty="0"/>
              <a:t>estética</a:t>
            </a:r>
            <a:r>
              <a:rPr lang="pt-BR" dirty="0"/>
              <a:t> e de </a:t>
            </a:r>
            <a:r>
              <a:rPr lang="pt-BR" b="1" dirty="0"/>
              <a:t>lazer</a:t>
            </a:r>
            <a:r>
              <a:rPr lang="pt-BR" dirty="0"/>
              <a:t>, entretanto com uma extensão maior que as praças e jardins públicos</a:t>
            </a:r>
            <a:r>
              <a:rPr lang="pt-BR" dirty="0" smtClean="0"/>
              <a:t>”.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Para </a:t>
            </a:r>
            <a:r>
              <a:rPr lang="pt-BR" dirty="0"/>
              <a:t>o autor, os espaços livres desempenham funções importantes em uma cidade, como, a estética, a social e a ecológica</a:t>
            </a:r>
            <a:r>
              <a:rPr lang="pt-BR" dirty="0" smtClean="0"/>
              <a:t>.”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143504" y="6604084"/>
            <a:ext cx="4000496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latin typeface="Arial" pitchFamily="34" charset="0"/>
                <a:cs typeface="Arial" pitchFamily="34" charset="0"/>
              </a:rPr>
              <a:t>Foto: Vista 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parcial do Green Park – 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Inglaterra. Fonte: 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Wikipedia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Percepção e usos no espaço urbano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“De fato, o planejamento deveria incluir nos seus planos e projetos os conceitos de uso e usuário, para a compreensão das percepções, isto é, que tipo de </a:t>
            </a:r>
            <a:r>
              <a:rPr lang="pt-BR" b="1" dirty="0" smtClean="0"/>
              <a:t>motivações</a:t>
            </a:r>
            <a:r>
              <a:rPr lang="pt-BR" dirty="0" smtClean="0"/>
              <a:t>,</a:t>
            </a:r>
            <a:r>
              <a:rPr lang="pt-BR" b="1" dirty="0" smtClean="0"/>
              <a:t> cognições </a:t>
            </a:r>
            <a:r>
              <a:rPr lang="pt-BR" dirty="0" smtClean="0"/>
              <a:t>e</a:t>
            </a:r>
            <a:r>
              <a:rPr lang="pt-BR" b="1" dirty="0" smtClean="0"/>
              <a:t> atitudes </a:t>
            </a:r>
            <a:r>
              <a:rPr lang="pt-BR" dirty="0" smtClean="0"/>
              <a:t>desencadeiam conflitos que comprometem a qualidade de vida no espaço urbano.”</a:t>
            </a:r>
          </a:p>
          <a:p>
            <a:pPr algn="r">
              <a:buNone/>
            </a:pPr>
            <a:r>
              <a:rPr lang="pt-BR" dirty="0" smtClean="0"/>
              <a:t>(SILVA, 2003, p.20, grifo nosso)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318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15"/>
            <a:ext cx="8229600" cy="1785950"/>
          </a:xfrm>
          <a:solidFill>
            <a:schemeClr val="lt1">
              <a:alpha val="4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 “O espaço </a:t>
            </a:r>
            <a:r>
              <a:rPr lang="pt-BR" dirty="0"/>
              <a:t>transforma-se em lugar à medida que adquire definição e significado</a:t>
            </a:r>
            <a:r>
              <a:rPr lang="pt-BR" dirty="0" smtClean="0"/>
              <a:t>”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				</a:t>
            </a:r>
            <a:r>
              <a:rPr lang="pt-BR" dirty="0" err="1" smtClean="0"/>
              <a:t>Tuan</a:t>
            </a:r>
            <a:r>
              <a:rPr lang="pt-BR" dirty="0" smtClean="0"/>
              <a:t> (1983, p. 151)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Levantamento bibliográfico;</a:t>
            </a:r>
          </a:p>
          <a:p>
            <a:r>
              <a:rPr lang="pt-BR" dirty="0" smtClean="0"/>
              <a:t>Fotografias; </a:t>
            </a:r>
          </a:p>
          <a:p>
            <a:r>
              <a:rPr lang="pt-BR" dirty="0" smtClean="0"/>
              <a:t>Levantamento e avaliação das estruturas físicas de acordo com metodologia adotada por </a:t>
            </a:r>
            <a:r>
              <a:rPr lang="pt-BR" dirty="0" err="1" smtClean="0"/>
              <a:t>Bovo</a:t>
            </a:r>
            <a:r>
              <a:rPr lang="pt-BR" dirty="0" smtClean="0"/>
              <a:t> (2009);</a:t>
            </a:r>
          </a:p>
          <a:p>
            <a:r>
              <a:rPr lang="pt-BR" dirty="0" smtClean="0"/>
              <a:t>Aplicação de questionários de acordo com metodologia adotada por Ferreira (2005), </a:t>
            </a:r>
            <a:r>
              <a:rPr lang="pt-BR" dirty="0" err="1" smtClean="0"/>
              <a:t>Freiber</a:t>
            </a:r>
            <a:r>
              <a:rPr lang="pt-BR" dirty="0" smtClean="0"/>
              <a:t> (2004)</a:t>
            </a:r>
            <a:r>
              <a:rPr lang="pt-BR" i="1" dirty="0" smtClean="0"/>
              <a:t>,</a:t>
            </a:r>
            <a:r>
              <a:rPr lang="pt-BR" dirty="0" smtClean="0"/>
              <a:t> Silva(2003) e Souza (2009).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92271"/>
            <a:ext cx="8229600" cy="4937125"/>
          </a:xfrm>
          <a:solidFill>
            <a:schemeClr val="lt1">
              <a:alpha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1918 – </a:t>
            </a:r>
            <a:r>
              <a:rPr lang="pt-BR" dirty="0" err="1" smtClean="0"/>
              <a:t>Natividad</a:t>
            </a:r>
            <a:r>
              <a:rPr lang="pt-BR" dirty="0" smtClean="0"/>
              <a:t>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Fim da década de 1920 – Migrações ocorridas de outras regiões do país e início das atividades comerciais;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Da década de 1930 até 1940- Economia impulsionada pelo ciclo da madeira;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Década de 1950 ocorreu a regularização da “propriedade da terra”  em Mamborê.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t-BR" dirty="0" smtClean="0"/>
              <a:t>1960  - Emancipação de Mamborê</a:t>
            </a:r>
          </a:p>
          <a:p>
            <a:pPr marL="274320" indent="-274320">
              <a:buFont typeface="Wingdings 3"/>
              <a:buChar char=""/>
              <a:defRPr/>
            </a:pPr>
            <a:endParaRPr lang="pt-BR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348" y="5715016"/>
          <a:ext cx="8072494" cy="754380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Times New Roman"/>
                          <a:ea typeface="Times New Roman"/>
                          <a:cs typeface="Times New Roman"/>
                        </a:rPr>
                        <a:t>Gráfico 1</a:t>
                      </a:r>
                      <a:r>
                        <a:rPr lang="pt-BR" sz="1100" dirty="0">
                          <a:latin typeface="Times New Roman"/>
                          <a:ea typeface="Times New Roman"/>
                          <a:cs typeface="Times New Roman"/>
                        </a:rPr>
                        <a:t> – Variação populacional de </a:t>
                      </a:r>
                      <a:r>
                        <a:rPr lang="pt-BR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Mamborê-PR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Times New Roman"/>
                          <a:ea typeface="Times New Roman"/>
                          <a:cs typeface="Times New Roman"/>
                        </a:rPr>
                        <a:t>Fonte: </a:t>
                      </a:r>
                      <a:r>
                        <a:rPr lang="pt-BR" sz="1100" dirty="0" err="1">
                          <a:latin typeface="Times New Roman"/>
                          <a:ea typeface="Times New Roman"/>
                          <a:cs typeface="Times New Roman"/>
                        </a:rPr>
                        <a:t>Olipa</a:t>
                      </a:r>
                      <a:r>
                        <a:rPr lang="pt-BR" sz="1100" dirty="0">
                          <a:latin typeface="Times New Roman"/>
                          <a:ea typeface="Times New Roman"/>
                          <a:cs typeface="Times New Roman"/>
                        </a:rPr>
                        <a:t>, Vilson., 1998/ IBGE </a:t>
                      </a:r>
                      <a:endParaRPr lang="pt-BR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Dados </a:t>
                      </a:r>
                      <a:r>
                        <a:rPr lang="pt-BR" sz="1100" dirty="0">
                          <a:latin typeface="Times New Roman"/>
                          <a:ea typeface="Times New Roman"/>
                          <a:cs typeface="Times New Roman"/>
                        </a:rPr>
                        <a:t>parciais do Censo demográfico 2010. Disponível em: </a:t>
                      </a:r>
                      <a:r>
                        <a:rPr lang="pt-BR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http</a:t>
                      </a:r>
                      <a:r>
                        <a:rPr lang="pt-BR" sz="1000" dirty="0">
                          <a:latin typeface="Times New Roman"/>
                          <a:ea typeface="Times New Roman"/>
                          <a:cs typeface="Times New Roman"/>
                        </a:rPr>
                        <a:t>://</a:t>
                      </a:r>
                      <a:r>
                        <a:rPr lang="pt-BR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www.censo2010.ibge.gov.br/resultados_docenso2010</a:t>
                      </a:r>
                      <a:r>
                        <a:rPr lang="pt-BR" sz="10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pt-BR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php</a:t>
                      </a:r>
                      <a:r>
                        <a:rPr lang="pt-BR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Acesso em 23 out 2012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785786" y="428604"/>
          <a:ext cx="750099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área verde...</a:t>
            </a:r>
            <a:endParaRPr lang="pt-BR" dirty="0"/>
          </a:p>
        </p:txBody>
      </p:sp>
      <p:pic>
        <p:nvPicPr>
          <p:cNvPr id="4" name="Espaço Reservado para Conteúdo 3" descr="Image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1428736"/>
            <a:ext cx="9144001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1493</Words>
  <Application>Microsoft Office PowerPoint</Application>
  <PresentationFormat>Apresentação na tela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Análise da Percepção dos Usuários e da Estrutura Física do Parque Municipal de Mamborê (PR)</vt:lpstr>
      <vt:lpstr>Parques urbanos: Retratos de vários panoramas</vt:lpstr>
      <vt:lpstr>O que são parques urbanos?</vt:lpstr>
      <vt:lpstr>Percepção e usos no espaço urbano</vt:lpstr>
      <vt:lpstr>Slide 5</vt:lpstr>
      <vt:lpstr>Metodologia</vt:lpstr>
      <vt:lpstr>Resultados e discussões</vt:lpstr>
      <vt:lpstr>Slide 8</vt:lpstr>
      <vt:lpstr>A área verde...</vt:lpstr>
      <vt:lpstr>A área verde hoje</vt:lpstr>
      <vt:lpstr>Slide 11</vt:lpstr>
      <vt:lpstr>... o Poder Público...</vt:lpstr>
      <vt:lpstr>... Os usuários e o parque...</vt:lpstr>
      <vt:lpstr>... e suas propostas.</vt:lpstr>
      <vt:lpstr>Referências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da Percepção dos Usuários e da Estrutura Física do Parque Municipal de Mamborê (PR)</dc:title>
  <dc:creator>III</dc:creator>
  <cp:lastModifiedBy>Bruna Elisa</cp:lastModifiedBy>
  <cp:revision>27</cp:revision>
  <dcterms:created xsi:type="dcterms:W3CDTF">2012-10-22T12:50:08Z</dcterms:created>
  <dcterms:modified xsi:type="dcterms:W3CDTF">2012-11-04T13:33:23Z</dcterms:modified>
</cp:coreProperties>
</file>